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60.xml" ContentType="application/vnd.openxmlformats-officedocument.drawingml.chart+xml"/>
  <Override PartName="/ppt/charts/colors60.xml" ContentType="application/vnd.ms-office.chartcolorstyle+xml"/>
  <Override PartName="/ppt/charts/style6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38" r:id="rId3"/>
    <p:sldId id="258" r:id="rId4"/>
    <p:sldId id="286" r:id="rId5"/>
    <p:sldId id="356" r:id="rId6"/>
    <p:sldId id="315" r:id="rId7"/>
    <p:sldId id="311" r:id="rId8"/>
    <p:sldId id="424" r:id="rId9"/>
    <p:sldId id="425" r:id="rId10"/>
    <p:sldId id="441" r:id="rId11"/>
    <p:sldId id="316" r:id="rId12"/>
    <p:sldId id="382" r:id="rId13"/>
    <p:sldId id="290" r:id="rId14"/>
    <p:sldId id="318" r:id="rId15"/>
    <p:sldId id="359" r:id="rId16"/>
    <p:sldId id="360" r:id="rId17"/>
    <p:sldId id="361" r:id="rId18"/>
    <p:sldId id="320" r:id="rId19"/>
    <p:sldId id="440" r:id="rId20"/>
    <p:sldId id="321" r:id="rId21"/>
    <p:sldId id="402" r:id="rId22"/>
    <p:sldId id="323" r:id="rId23"/>
    <p:sldId id="325" r:id="rId24"/>
    <p:sldId id="426" r:id="rId25"/>
    <p:sldId id="427" r:id="rId26"/>
    <p:sldId id="365" r:id="rId27"/>
    <p:sldId id="328" r:id="rId28"/>
    <p:sldId id="352" r:id="rId29"/>
    <p:sldId id="378" r:id="rId30"/>
    <p:sldId id="383" r:id="rId31"/>
    <p:sldId id="384" r:id="rId32"/>
    <p:sldId id="386" r:id="rId33"/>
    <p:sldId id="393" r:id="rId34"/>
    <p:sldId id="396" r:id="rId35"/>
    <p:sldId id="350" r:id="rId36"/>
    <p:sldId id="370" r:id="rId37"/>
    <p:sldId id="398" r:id="rId38"/>
    <p:sldId id="422" r:id="rId39"/>
    <p:sldId id="380" r:id="rId40"/>
    <p:sldId id="399" r:id="rId41"/>
    <p:sldId id="351" r:id="rId42"/>
    <p:sldId id="372" r:id="rId43"/>
    <p:sldId id="371" r:id="rId44"/>
    <p:sldId id="394" r:id="rId45"/>
    <p:sldId id="395" r:id="rId46"/>
    <p:sldId id="385" r:id="rId47"/>
    <p:sldId id="377" r:id="rId48"/>
    <p:sldId id="345" r:id="rId49"/>
    <p:sldId id="34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5" autoAdjust="0"/>
    <p:restoredTop sz="92799" autoAdjust="0"/>
  </p:normalViewPr>
  <p:slideViewPr>
    <p:cSldViewPr snapToGrid="0">
      <p:cViewPr>
        <p:scale>
          <a:sx n="78" d="100"/>
          <a:sy n="78" d="100"/>
        </p:scale>
        <p:origin x="2984" y="197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0.xml"/><Relationship Id="rId1" Type="http://schemas.microsoft.com/office/2011/relationships/chartStyle" Target="style60.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Sheet1!$A$1:$A$10</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Sheet1!$B$1:$B$10</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DA66-473B-A846-4758DAC701CC}"/>
            </c:ext>
          </c:extLst>
        </c:ser>
        <c:dLbls>
          <c:showLegendKey val="0"/>
          <c:showVal val="0"/>
          <c:showCatName val="0"/>
          <c:showSerName val="0"/>
          <c:showPercent val="0"/>
          <c:showBubbleSize val="0"/>
        </c:dLbls>
        <c:gapWidth val="182"/>
        <c:axId val="714929184"/>
        <c:axId val="714929840"/>
      </c:barChart>
      <c:catAx>
        <c:axId val="7149291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929840"/>
        <c:crosses val="autoZero"/>
        <c:auto val="1"/>
        <c:lblAlgn val="ctr"/>
        <c:lblOffset val="100"/>
        <c:noMultiLvlLbl val="0"/>
      </c:catAx>
      <c:valAx>
        <c:axId val="714929840"/>
        <c:scaling>
          <c:orientation val="minMax"/>
        </c:scaling>
        <c:delete val="0"/>
        <c:axPos val="b"/>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92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Sheet1!$C$1</c:f>
              <c:strCache>
                <c:ptCount val="1"/>
                <c:pt idx="0">
                  <c:v>Population</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Sheet1!$A$2:$A$255</c:f>
              <c:numCache>
                <c:formatCode>General</c:formatCode>
                <c:ptCount val="25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numCache>
            </c:numRef>
          </c:xVal>
          <c:yVal>
            <c:numRef>
              <c:f>Sheet1!$C$2:$C$255</c:f>
              <c:numCache>
                <c:formatCode>#,##0</c:formatCode>
                <c:ptCount val="254"/>
                <c:pt idx="0">
                  <c:v>4698619</c:v>
                </c:pt>
                <c:pt idx="1">
                  <c:v>2637772</c:v>
                </c:pt>
                <c:pt idx="2">
                  <c:v>2084931</c:v>
                </c:pt>
                <c:pt idx="3">
                  <c:v>1986049</c:v>
                </c:pt>
                <c:pt idx="4">
                  <c:v>1248743</c:v>
                </c:pt>
                <c:pt idx="5">
                  <c:v>1005146</c:v>
                </c:pt>
                <c:pt idx="6">
                  <c:v>865939</c:v>
                </c:pt>
                <c:pt idx="7">
                  <c:v>859064</c:v>
                </c:pt>
                <c:pt idx="8">
                  <c:v>840758</c:v>
                </c:pt>
                <c:pt idx="9">
                  <c:v>787858</c:v>
                </c:pt>
                <c:pt idx="10">
                  <c:v>590925</c:v>
                </c:pt>
                <c:pt idx="11">
                  <c:v>566719</c:v>
                </c:pt>
                <c:pt idx="12">
                  <c:v>423908</c:v>
                </c:pt>
                <c:pt idx="13">
                  <c:v>370200</c:v>
                </c:pt>
                <c:pt idx="14">
                  <c:v>362265</c:v>
                </c:pt>
                <c:pt idx="15">
                  <c:v>355642</c:v>
                </c:pt>
                <c:pt idx="16">
                  <c:v>337890</c:v>
                </c:pt>
                <c:pt idx="17">
                  <c:v>307412</c:v>
                </c:pt>
                <c:pt idx="18">
                  <c:v>275910</c:v>
                </c:pt>
                <c:pt idx="19">
                  <c:v>255001</c:v>
                </c:pt>
                <c:pt idx="20">
                  <c:v>254607</c:v>
                </c:pt>
                <c:pt idx="21">
                  <c:v>230221</c:v>
                </c:pt>
                <c:pt idx="22">
                  <c:v>226758</c:v>
                </c:pt>
                <c:pt idx="23">
                  <c:v>222631</c:v>
                </c:pt>
                <c:pt idx="24">
                  <c:v>179436</c:v>
                </c:pt>
                <c:pt idx="25">
                  <c:v>172578</c:v>
                </c:pt>
                <c:pt idx="26">
                  <c:v>171361</c:v>
                </c:pt>
                <c:pt idx="27">
                  <c:v>163694</c:v>
                </c:pt>
                <c:pt idx="28">
                  <c:v>162124</c:v>
                </c:pt>
                <c:pt idx="29">
                  <c:v>148373</c:v>
                </c:pt>
                <c:pt idx="30">
                  <c:v>138371</c:v>
                </c:pt>
                <c:pt idx="31">
                  <c:v>137640</c:v>
                </c:pt>
                <c:pt idx="32">
                  <c:v>136271</c:v>
                </c:pt>
                <c:pt idx="33">
                  <c:v>133991</c:v>
                </c:pt>
                <c:pt idx="34">
                  <c:v>132064</c:v>
                </c:pt>
                <c:pt idx="35">
                  <c:v>128622</c:v>
                </c:pt>
                <c:pt idx="36">
                  <c:v>123707</c:v>
                </c:pt>
                <c:pt idx="37">
                  <c:v>119648</c:v>
                </c:pt>
                <c:pt idx="38">
                  <c:v>118189</c:v>
                </c:pt>
                <c:pt idx="39">
                  <c:v>100657</c:v>
                </c:pt>
                <c:pt idx="40">
                  <c:v>96493</c:v>
                </c:pt>
                <c:pt idx="41">
                  <c:v>94324</c:v>
                </c:pt>
                <c:pt idx="42">
                  <c:v>92035</c:v>
                </c:pt>
                <c:pt idx="43">
                  <c:v>87092</c:v>
                </c:pt>
                <c:pt idx="44">
                  <c:v>86976</c:v>
                </c:pt>
                <c:pt idx="45">
                  <c:v>86323</c:v>
                </c:pt>
                <c:pt idx="46">
                  <c:v>83572</c:v>
                </c:pt>
                <c:pt idx="47">
                  <c:v>82299</c:v>
                </c:pt>
                <c:pt idx="48">
                  <c:v>74808</c:v>
                </c:pt>
                <c:pt idx="49">
                  <c:v>72480</c:v>
                </c:pt>
                <c:pt idx="50">
                  <c:v>68305</c:v>
                </c:pt>
                <c:pt idx="51">
                  <c:v>66893</c:v>
                </c:pt>
                <c:pt idx="52">
                  <c:v>66726</c:v>
                </c:pt>
                <c:pt idx="53">
                  <c:v>65711</c:v>
                </c:pt>
                <c:pt idx="54">
                  <c:v>64525</c:v>
                </c:pt>
                <c:pt idx="55">
                  <c:v>60537</c:v>
                </c:pt>
                <c:pt idx="56">
                  <c:v>58485</c:v>
                </c:pt>
                <c:pt idx="57">
                  <c:v>58057</c:v>
                </c:pt>
                <c:pt idx="58">
                  <c:v>57207</c:v>
                </c:pt>
                <c:pt idx="59">
                  <c:v>56019</c:v>
                </c:pt>
                <c:pt idx="60">
                  <c:v>54450</c:v>
                </c:pt>
                <c:pt idx="61">
                  <c:v>53126</c:v>
                </c:pt>
                <c:pt idx="62">
                  <c:v>52592</c:v>
                </c:pt>
                <c:pt idx="63">
                  <c:v>52405</c:v>
                </c:pt>
                <c:pt idx="64">
                  <c:v>50921</c:v>
                </c:pt>
                <c:pt idx="65">
                  <c:v>50310</c:v>
                </c:pt>
                <c:pt idx="66">
                  <c:v>50224</c:v>
                </c:pt>
                <c:pt idx="67">
                  <c:v>50031</c:v>
                </c:pt>
                <c:pt idx="68">
                  <c:v>49728</c:v>
                </c:pt>
                <c:pt idx="69">
                  <c:v>49565</c:v>
                </c:pt>
                <c:pt idx="70">
                  <c:v>49208</c:v>
                </c:pt>
                <c:pt idx="71">
                  <c:v>47542</c:v>
                </c:pt>
                <c:pt idx="72">
                  <c:v>45641</c:v>
                </c:pt>
                <c:pt idx="73">
                  <c:v>45129</c:v>
                </c:pt>
                <c:pt idx="74">
                  <c:v>43247</c:v>
                </c:pt>
                <c:pt idx="75">
                  <c:v>42454</c:v>
                </c:pt>
                <c:pt idx="76">
                  <c:v>42446</c:v>
                </c:pt>
                <c:pt idx="77">
                  <c:v>41619</c:v>
                </c:pt>
                <c:pt idx="78">
                  <c:v>41260</c:v>
                </c:pt>
                <c:pt idx="79">
                  <c:v>40822</c:v>
                </c:pt>
                <c:pt idx="80">
                  <c:v>40574</c:v>
                </c:pt>
                <c:pt idx="81">
                  <c:v>37924</c:v>
                </c:pt>
                <c:pt idx="82">
                  <c:v>36810</c:v>
                </c:pt>
                <c:pt idx="83">
                  <c:v>36552</c:v>
                </c:pt>
                <c:pt idx="84">
                  <c:v>36459</c:v>
                </c:pt>
                <c:pt idx="85">
                  <c:v>36354</c:v>
                </c:pt>
                <c:pt idx="86">
                  <c:v>35872</c:v>
                </c:pt>
                <c:pt idx="87">
                  <c:v>35286</c:v>
                </c:pt>
                <c:pt idx="88">
                  <c:v>35108</c:v>
                </c:pt>
                <c:pt idx="89">
                  <c:v>33830</c:v>
                </c:pt>
                <c:pt idx="90">
                  <c:v>33033</c:v>
                </c:pt>
                <c:pt idx="91">
                  <c:v>32587</c:v>
                </c:pt>
                <c:pt idx="92">
                  <c:v>31129</c:v>
                </c:pt>
                <c:pt idx="93">
                  <c:v>30119</c:v>
                </c:pt>
                <c:pt idx="94">
                  <c:v>29989</c:v>
                </c:pt>
                <c:pt idx="95">
                  <c:v>28875</c:v>
                </c:pt>
                <c:pt idx="96">
                  <c:v>28719</c:v>
                </c:pt>
                <c:pt idx="97">
                  <c:v>28360</c:v>
                </c:pt>
                <c:pt idx="98">
                  <c:v>26846</c:v>
                </c:pt>
                <c:pt idx="99">
                  <c:v>26804</c:v>
                </c:pt>
                <c:pt idx="100">
                  <c:v>25418</c:v>
                </c:pt>
                <c:pt idx="101">
                  <c:v>25349</c:v>
                </c:pt>
                <c:pt idx="102">
                  <c:v>25131</c:v>
                </c:pt>
                <c:pt idx="103">
                  <c:v>23792</c:v>
                </c:pt>
                <c:pt idx="104">
                  <c:v>23519</c:v>
                </c:pt>
                <c:pt idx="105">
                  <c:v>23169</c:v>
                </c:pt>
                <c:pt idx="106">
                  <c:v>23148</c:v>
                </c:pt>
                <c:pt idx="107">
                  <c:v>22980</c:v>
                </c:pt>
                <c:pt idx="108">
                  <c:v>22824</c:v>
                </c:pt>
                <c:pt idx="109">
                  <c:v>21895</c:v>
                </c:pt>
                <c:pt idx="110">
                  <c:v>21696</c:v>
                </c:pt>
                <c:pt idx="111">
                  <c:v>21646</c:v>
                </c:pt>
                <c:pt idx="112">
                  <c:v>21561</c:v>
                </c:pt>
                <c:pt idx="113">
                  <c:v>21515</c:v>
                </c:pt>
                <c:pt idx="114">
                  <c:v>21485</c:v>
                </c:pt>
                <c:pt idx="115">
                  <c:v>21229</c:v>
                </c:pt>
                <c:pt idx="116">
                  <c:v>21217</c:v>
                </c:pt>
                <c:pt idx="117">
                  <c:v>21198</c:v>
                </c:pt>
                <c:pt idx="118">
                  <c:v>20901</c:v>
                </c:pt>
                <c:pt idx="119">
                  <c:v>20826</c:v>
                </c:pt>
                <c:pt idx="120">
                  <c:v>20187</c:v>
                </c:pt>
                <c:pt idx="121">
                  <c:v>20110</c:v>
                </c:pt>
                <c:pt idx="122">
                  <c:v>19817</c:v>
                </c:pt>
                <c:pt idx="123">
                  <c:v>19816</c:v>
                </c:pt>
                <c:pt idx="124">
                  <c:v>19808</c:v>
                </c:pt>
                <c:pt idx="125">
                  <c:v>19596</c:v>
                </c:pt>
                <c:pt idx="126">
                  <c:v>18760</c:v>
                </c:pt>
                <c:pt idx="127">
                  <c:v>18691</c:v>
                </c:pt>
                <c:pt idx="128">
                  <c:v>18389</c:v>
                </c:pt>
                <c:pt idx="129">
                  <c:v>18322</c:v>
                </c:pt>
                <c:pt idx="130">
                  <c:v>18128</c:v>
                </c:pt>
                <c:pt idx="131">
                  <c:v>18045</c:v>
                </c:pt>
                <c:pt idx="132">
                  <c:v>17335</c:v>
                </c:pt>
                <c:pt idx="133">
                  <c:v>17284</c:v>
                </c:pt>
                <c:pt idx="134">
                  <c:v>17270</c:v>
                </c:pt>
                <c:pt idx="135">
                  <c:v>17144</c:v>
                </c:pt>
                <c:pt idx="136">
                  <c:v>16866</c:v>
                </c:pt>
                <c:pt idx="137">
                  <c:v>15695</c:v>
                </c:pt>
                <c:pt idx="138">
                  <c:v>15673</c:v>
                </c:pt>
                <c:pt idx="139">
                  <c:v>15650</c:v>
                </c:pt>
                <c:pt idx="140">
                  <c:v>14874</c:v>
                </c:pt>
                <c:pt idx="141">
                  <c:v>14751</c:v>
                </c:pt>
                <c:pt idx="142">
                  <c:v>14740</c:v>
                </c:pt>
                <c:pt idx="143">
                  <c:v>14422</c:v>
                </c:pt>
                <c:pt idx="144">
                  <c:v>14190</c:v>
                </c:pt>
                <c:pt idx="145">
                  <c:v>13994</c:v>
                </c:pt>
                <c:pt idx="146">
                  <c:v>13746</c:v>
                </c:pt>
                <c:pt idx="147">
                  <c:v>13534</c:v>
                </c:pt>
                <c:pt idx="148">
                  <c:v>13158</c:v>
                </c:pt>
                <c:pt idx="149">
                  <c:v>13033</c:v>
                </c:pt>
                <c:pt idx="150">
                  <c:v>12820</c:v>
                </c:pt>
                <c:pt idx="151">
                  <c:v>12619</c:v>
                </c:pt>
                <c:pt idx="152">
                  <c:v>12339</c:v>
                </c:pt>
                <c:pt idx="153">
                  <c:v>12287</c:v>
                </c:pt>
                <c:pt idx="154">
                  <c:v>12175</c:v>
                </c:pt>
                <c:pt idx="155">
                  <c:v>12166</c:v>
                </c:pt>
                <c:pt idx="156">
                  <c:v>12159</c:v>
                </c:pt>
                <c:pt idx="157">
                  <c:v>11983</c:v>
                </c:pt>
                <c:pt idx="158">
                  <c:v>11720</c:v>
                </c:pt>
                <c:pt idx="159">
                  <c:v>11702</c:v>
                </c:pt>
                <c:pt idx="160">
                  <c:v>11212</c:v>
                </c:pt>
                <c:pt idx="161">
                  <c:v>10766</c:v>
                </c:pt>
                <c:pt idx="162">
                  <c:v>10589</c:v>
                </c:pt>
                <c:pt idx="163">
                  <c:v>10456</c:v>
                </c:pt>
                <c:pt idx="164">
                  <c:v>10308</c:v>
                </c:pt>
                <c:pt idx="165">
                  <c:v>10234</c:v>
                </c:pt>
                <c:pt idx="166">
                  <c:v>9947</c:v>
                </c:pt>
                <c:pt idx="167">
                  <c:v>9928</c:v>
                </c:pt>
                <c:pt idx="168">
                  <c:v>9864</c:v>
                </c:pt>
                <c:pt idx="169">
                  <c:v>9433</c:v>
                </c:pt>
                <c:pt idx="170">
                  <c:v>9267</c:v>
                </c:pt>
                <c:pt idx="171">
                  <c:v>9016</c:v>
                </c:pt>
                <c:pt idx="172">
                  <c:v>8843</c:v>
                </c:pt>
                <c:pt idx="173">
                  <c:v>8786</c:v>
                </c:pt>
                <c:pt idx="174">
                  <c:v>8591</c:v>
                </c:pt>
                <c:pt idx="175">
                  <c:v>8484</c:v>
                </c:pt>
                <c:pt idx="176">
                  <c:v>8397</c:v>
                </c:pt>
                <c:pt idx="177">
                  <c:v>8232</c:v>
                </c:pt>
                <c:pt idx="178">
                  <c:v>8145</c:v>
                </c:pt>
                <c:pt idx="179">
                  <c:v>7987</c:v>
                </c:pt>
                <c:pt idx="180">
                  <c:v>7720</c:v>
                </c:pt>
                <c:pt idx="181">
                  <c:v>7665</c:v>
                </c:pt>
                <c:pt idx="182">
                  <c:v>7584</c:v>
                </c:pt>
                <c:pt idx="183">
                  <c:v>7531</c:v>
                </c:pt>
                <c:pt idx="184">
                  <c:v>7462</c:v>
                </c:pt>
                <c:pt idx="185">
                  <c:v>7291</c:v>
                </c:pt>
                <c:pt idx="186">
                  <c:v>7200</c:v>
                </c:pt>
                <c:pt idx="187">
                  <c:v>7114</c:v>
                </c:pt>
                <c:pt idx="188">
                  <c:v>7032</c:v>
                </c:pt>
                <c:pt idx="189">
                  <c:v>7027</c:v>
                </c:pt>
                <c:pt idx="190">
                  <c:v>6948</c:v>
                </c:pt>
                <c:pt idx="191">
                  <c:v>6578</c:v>
                </c:pt>
                <c:pt idx="192">
                  <c:v>6054</c:v>
                </c:pt>
                <c:pt idx="193">
                  <c:v>6005</c:v>
                </c:pt>
                <c:pt idx="194">
                  <c:v>5877</c:v>
                </c:pt>
                <c:pt idx="195">
                  <c:v>5837</c:v>
                </c:pt>
                <c:pt idx="196">
                  <c:v>5813</c:v>
                </c:pt>
                <c:pt idx="197">
                  <c:v>5779</c:v>
                </c:pt>
                <c:pt idx="198">
                  <c:v>5753</c:v>
                </c:pt>
                <c:pt idx="199">
                  <c:v>5619</c:v>
                </c:pt>
                <c:pt idx="200">
                  <c:v>5463</c:v>
                </c:pt>
                <c:pt idx="201">
                  <c:v>5349</c:v>
                </c:pt>
                <c:pt idx="202">
                  <c:v>5248</c:v>
                </c:pt>
                <c:pt idx="203">
                  <c:v>5191</c:v>
                </c:pt>
                <c:pt idx="204">
                  <c:v>4921</c:v>
                </c:pt>
                <c:pt idx="205">
                  <c:v>4795</c:v>
                </c:pt>
                <c:pt idx="206">
                  <c:v>4794</c:v>
                </c:pt>
                <c:pt idx="207">
                  <c:v>4362</c:v>
                </c:pt>
                <c:pt idx="208">
                  <c:v>4280</c:v>
                </c:pt>
                <c:pt idx="209">
                  <c:v>4276</c:v>
                </c:pt>
                <c:pt idx="210">
                  <c:v>3922</c:v>
                </c:pt>
                <c:pt idx="211">
                  <c:v>3839</c:v>
                </c:pt>
                <c:pt idx="212">
                  <c:v>3825</c:v>
                </c:pt>
                <c:pt idx="213">
                  <c:v>3767</c:v>
                </c:pt>
                <c:pt idx="214">
                  <c:v>3758</c:v>
                </c:pt>
                <c:pt idx="215">
                  <c:v>3741</c:v>
                </c:pt>
                <c:pt idx="216">
                  <c:v>3671</c:v>
                </c:pt>
                <c:pt idx="217">
                  <c:v>3653</c:v>
                </c:pt>
                <c:pt idx="218">
                  <c:v>3582</c:v>
                </c:pt>
                <c:pt idx="219">
                  <c:v>3499</c:v>
                </c:pt>
                <c:pt idx="220">
                  <c:v>3478</c:v>
                </c:pt>
                <c:pt idx="221">
                  <c:v>3370</c:v>
                </c:pt>
                <c:pt idx="222">
                  <c:v>3355</c:v>
                </c:pt>
                <c:pt idx="223">
                  <c:v>3319</c:v>
                </c:pt>
                <c:pt idx="224">
                  <c:v>3253</c:v>
                </c:pt>
                <c:pt idx="225">
                  <c:v>3079</c:v>
                </c:pt>
                <c:pt idx="226">
                  <c:v>3028</c:v>
                </c:pt>
                <c:pt idx="227">
                  <c:v>2962</c:v>
                </c:pt>
                <c:pt idx="228">
                  <c:v>2895</c:v>
                </c:pt>
                <c:pt idx="229">
                  <c:v>2836</c:v>
                </c:pt>
                <c:pt idx="230">
                  <c:v>2252</c:v>
                </c:pt>
                <c:pt idx="231">
                  <c:v>2249</c:v>
                </c:pt>
                <c:pt idx="232">
                  <c:v>2204</c:v>
                </c:pt>
                <c:pt idx="233">
                  <c:v>2139</c:v>
                </c:pt>
                <c:pt idx="234">
                  <c:v>2131</c:v>
                </c:pt>
                <c:pt idx="235">
                  <c:v>1928</c:v>
                </c:pt>
                <c:pt idx="236">
                  <c:v>1892</c:v>
                </c:pt>
                <c:pt idx="237">
                  <c:v>1522</c:v>
                </c:pt>
                <c:pt idx="238">
                  <c:v>1516</c:v>
                </c:pt>
                <c:pt idx="239">
                  <c:v>1515</c:v>
                </c:pt>
                <c:pt idx="240">
                  <c:v>1389</c:v>
                </c:pt>
                <c:pt idx="241">
                  <c:v>1388</c:v>
                </c:pt>
                <c:pt idx="242">
                  <c:v>1362</c:v>
                </c:pt>
                <c:pt idx="243">
                  <c:v>1311</c:v>
                </c:pt>
                <c:pt idx="244">
                  <c:v>1234</c:v>
                </c:pt>
                <c:pt idx="245">
                  <c:v>1200</c:v>
                </c:pt>
                <c:pt idx="246" formatCode="General">
                  <c:v>903</c:v>
                </c:pt>
                <c:pt idx="247" formatCode="General">
                  <c:v>823</c:v>
                </c:pt>
                <c:pt idx="248" formatCode="General">
                  <c:v>749</c:v>
                </c:pt>
                <c:pt idx="249" formatCode="General">
                  <c:v>726</c:v>
                </c:pt>
                <c:pt idx="250" formatCode="General">
                  <c:v>648</c:v>
                </c:pt>
                <c:pt idx="251" formatCode="General">
                  <c:v>442</c:v>
                </c:pt>
                <c:pt idx="252" formatCode="General">
                  <c:v>277</c:v>
                </c:pt>
                <c:pt idx="253" formatCode="General">
                  <c:v>152</c:v>
                </c:pt>
              </c:numCache>
            </c:numRef>
          </c:yVal>
          <c:smooth val="0"/>
          <c:extLst>
            <c:ext xmlns:c16="http://schemas.microsoft.com/office/drawing/2014/chart" uri="{C3380CC4-5D6E-409C-BE32-E72D297353CC}">
              <c16:uniqueId val="{00000000-7C50-4873-9A26-9B0A54D0D139}"/>
            </c:ext>
          </c:extLst>
        </c:ser>
        <c:dLbls>
          <c:showLegendKey val="0"/>
          <c:showVal val="0"/>
          <c:showCatName val="0"/>
          <c:showSerName val="0"/>
          <c:showPercent val="0"/>
          <c:showBubbleSize val="0"/>
        </c:dLbls>
        <c:axId val="113102824"/>
        <c:axId val="113103480"/>
      </c:scatterChart>
      <c:valAx>
        <c:axId val="1131028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103480"/>
        <c:crosses val="autoZero"/>
        <c:crossBetween val="midCat"/>
      </c:valAx>
      <c:valAx>
        <c:axId val="1131034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102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strRef>
              <c:f>Sheet1!$A$1:$A$255</c:f>
              <c:strCache>
                <c:ptCount val="255"/>
                <c:pt idx="0">
                  <c:v>Rank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strCache>
            </c:strRef>
          </c:xVal>
          <c:yVal>
            <c:numRef>
              <c:f>Sheet1!$D$1:$D$255</c:f>
              <c:numCache>
                <c:formatCode>General</c:formatCode>
                <c:ptCount val="255"/>
                <c:pt idx="1">
                  <c:v>6.6719702305292179</c:v>
                </c:pt>
                <c:pt idx="2">
                  <c:v>6.4212372539013289</c:v>
                </c:pt>
                <c:pt idx="3">
                  <c:v>6.3190916867365834</c:v>
                </c:pt>
                <c:pt idx="4">
                  <c:v>6.2979899592485342</c:v>
                </c:pt>
                <c:pt idx="5">
                  <c:v>6.0964730667436333</c:v>
                </c:pt>
                <c:pt idx="6">
                  <c:v>6.0022291487108577</c:v>
                </c:pt>
                <c:pt idx="7">
                  <c:v>5.9374872997581427</c:v>
                </c:pt>
                <c:pt idx="8">
                  <c:v>5.9340255198399294</c:v>
                </c:pt>
                <c:pt idx="9">
                  <c:v>5.9246710084152499</c:v>
                </c:pt>
                <c:pt idx="10">
                  <c:v>5.8964479492488922</c:v>
                </c:pt>
                <c:pt idx="11">
                  <c:v>5.7715323638709775</c:v>
                </c:pt>
                <c:pt idx="12">
                  <c:v>5.7533677731794031</c:v>
                </c:pt>
                <c:pt idx="13">
                  <c:v>5.627271612659448</c:v>
                </c:pt>
                <c:pt idx="14">
                  <c:v>5.568436414416885</c:v>
                </c:pt>
                <c:pt idx="15">
                  <c:v>5.5590263769792596</c:v>
                </c:pt>
                <c:pt idx="16">
                  <c:v>5.5510130438930512</c:v>
                </c:pt>
                <c:pt idx="17">
                  <c:v>5.5287753388329488</c:v>
                </c:pt>
                <c:pt idx="18">
                  <c:v>5.4877208164235309</c:v>
                </c:pt>
                <c:pt idx="19">
                  <c:v>5.4407674412045059</c:v>
                </c:pt>
                <c:pt idx="20">
                  <c:v>5.4065418835462307</c:v>
                </c:pt>
                <c:pt idx="21">
                  <c:v>5.4058703396930579</c:v>
                </c:pt>
                <c:pt idx="22">
                  <c:v>5.3621449360103268</c:v>
                </c:pt>
                <c:pt idx="23">
                  <c:v>5.3555626178691433</c:v>
                </c:pt>
                <c:pt idx="24">
                  <c:v>5.3475856370497521</c:v>
                </c:pt>
                <c:pt idx="25">
                  <c:v>5.2539095793595187</c:v>
                </c:pt>
                <c:pt idx="26">
                  <c:v>5.2369854316597717</c:v>
                </c:pt>
                <c:pt idx="27">
                  <c:v>5.2339119878786224</c:v>
                </c:pt>
                <c:pt idx="28">
                  <c:v>5.2140327611795261</c:v>
                </c:pt>
                <c:pt idx="29">
                  <c:v>5.2098473103206864</c:v>
                </c:pt>
                <c:pt idx="30">
                  <c:v>5.1713548779116429</c:v>
                </c:pt>
                <c:pt idx="31">
                  <c:v>5.14104507957396</c:v>
                </c:pt>
                <c:pt idx="32">
                  <c:v>5.1387446639488923</c:v>
                </c:pt>
                <c:pt idx="33">
                  <c:v>5.1344034429219079</c:v>
                </c:pt>
                <c:pt idx="34">
                  <c:v>5.1270756283528405</c:v>
                </c:pt>
                <c:pt idx="35">
                  <c:v>5.1207844471973223</c:v>
                </c:pt>
                <c:pt idx="36">
                  <c:v>5.1093152583349992</c:v>
                </c:pt>
                <c:pt idx="37">
                  <c:v>5.0923942750160265</c:v>
                </c:pt>
                <c:pt idx="38">
                  <c:v>5.0779054434741253</c:v>
                </c:pt>
                <c:pt idx="39">
                  <c:v>5.072577058088334</c:v>
                </c:pt>
                <c:pt idx="40">
                  <c:v>5.0028439824602744</c:v>
                </c:pt>
                <c:pt idx="41">
                  <c:v>4.9844958089744669</c:v>
                </c:pt>
                <c:pt idx="42">
                  <c:v>4.9746222096134618</c:v>
                </c:pt>
                <c:pt idx="43">
                  <c:v>4.9639530166524795</c:v>
                </c:pt>
                <c:pt idx="44">
                  <c:v>4.9399782639006355</c:v>
                </c:pt>
                <c:pt idx="45">
                  <c:v>4.9393994307163815</c:v>
                </c:pt>
                <c:pt idx="46">
                  <c:v>4.9361265250576825</c:v>
                </c:pt>
                <c:pt idx="47">
                  <c:v>4.9220607955926905</c:v>
                </c:pt>
                <c:pt idx="48">
                  <c:v>4.9153945582120215</c:v>
                </c:pt>
                <c:pt idx="49">
                  <c:v>4.8739480439884462</c:v>
                </c:pt>
                <c:pt idx="50">
                  <c:v>4.8602181846687564</c:v>
                </c:pt>
                <c:pt idx="51">
                  <c:v>4.8344524956717301</c:v>
                </c:pt>
                <c:pt idx="52">
                  <c:v>4.8253806735162392</c:v>
                </c:pt>
                <c:pt idx="53">
                  <c:v>4.8242950911328695</c:v>
                </c:pt>
                <c:pt idx="54">
                  <c:v>4.8176380764003355</c:v>
                </c:pt>
                <c:pt idx="55">
                  <c:v>4.8097280132159064</c:v>
                </c:pt>
                <c:pt idx="56">
                  <c:v>4.7820208950525274</c:v>
                </c:pt>
                <c:pt idx="57">
                  <c:v>4.7670444942436667</c:v>
                </c:pt>
                <c:pt idx="58">
                  <c:v>4.7638545906222944</c:v>
                </c:pt>
                <c:pt idx="59">
                  <c:v>4.7574491734673385</c:v>
                </c:pt>
                <c:pt idx="60">
                  <c:v>4.7483353519284952</c:v>
                </c:pt>
                <c:pt idx="61">
                  <c:v>4.7359978840917938</c:v>
                </c:pt>
                <c:pt idx="62">
                  <c:v>4.7253071179363815</c:v>
                </c:pt>
                <c:pt idx="63">
                  <c:v>4.7209196867375489</c:v>
                </c:pt>
                <c:pt idx="64">
                  <c:v>4.7193727253198974</c:v>
                </c:pt>
                <c:pt idx="65">
                  <c:v>4.7068969238547025</c:v>
                </c:pt>
                <c:pt idx="66">
                  <c:v>4.7016543173257483</c:v>
                </c:pt>
                <c:pt idx="67">
                  <c:v>4.7009112983559671</c:v>
                </c:pt>
                <c:pt idx="68">
                  <c:v>4.6992391834778848</c:v>
                </c:pt>
                <c:pt idx="69">
                  <c:v>4.6966009927848011</c:v>
                </c:pt>
                <c:pt idx="70">
                  <c:v>4.6951751105143433</c:v>
                </c:pt>
                <c:pt idx="71">
                  <c:v>4.6920357140156916</c:v>
                </c:pt>
                <c:pt idx="72">
                  <c:v>4.6770774477054475</c:v>
                </c:pt>
                <c:pt idx="73">
                  <c:v>4.659355151296662</c:v>
                </c:pt>
                <c:pt idx="74">
                  <c:v>4.6544557102253625</c:v>
                </c:pt>
                <c:pt idx="75">
                  <c:v>4.635955986283272</c:v>
                </c:pt>
                <c:pt idx="76">
                  <c:v>4.627918615571418</c:v>
                </c:pt>
                <c:pt idx="77">
                  <c:v>4.6278367697324194</c:v>
                </c:pt>
                <c:pt idx="78">
                  <c:v>4.6192916409957583</c:v>
                </c:pt>
                <c:pt idx="79">
                  <c:v>4.6155292236371324</c:v>
                </c:pt>
                <c:pt idx="80">
                  <c:v>4.6108942783733387</c:v>
                </c:pt>
                <c:pt idx="81">
                  <c:v>4.6082478248671235</c:v>
                </c:pt>
                <c:pt idx="82">
                  <c:v>4.5789141379041816</c:v>
                </c:pt>
                <c:pt idx="83">
                  <c:v>4.5659658174466671</c:v>
                </c:pt>
                <c:pt idx="84">
                  <c:v>4.5629111450476483</c:v>
                </c:pt>
                <c:pt idx="85">
                  <c:v>4.5618047526229129</c:v>
                </c:pt>
                <c:pt idx="86">
                  <c:v>4.5605522028801735</c:v>
                </c:pt>
                <c:pt idx="87">
                  <c:v>4.5547555909148789</c:v>
                </c:pt>
                <c:pt idx="88">
                  <c:v>4.5476024297856812</c:v>
                </c:pt>
                <c:pt idx="89">
                  <c:v>4.545406089684553</c:v>
                </c:pt>
                <c:pt idx="90">
                  <c:v>4.5293019977879805</c:v>
                </c:pt>
                <c:pt idx="91">
                  <c:v>4.5189480173572063</c:v>
                </c:pt>
                <c:pt idx="92">
                  <c:v>4.5130443806119249</c:v>
                </c:pt>
                <c:pt idx="93">
                  <c:v>4.4931651694631913</c:v>
                </c:pt>
                <c:pt idx="94">
                  <c:v>4.4788405484818012</c:v>
                </c:pt>
                <c:pt idx="95">
                  <c:v>4.4769619842082529</c:v>
                </c:pt>
                <c:pt idx="96">
                  <c:v>4.4605219929002011</c:v>
                </c:pt>
                <c:pt idx="97">
                  <c:v>4.4581693136328351</c:v>
                </c:pt>
                <c:pt idx="98">
                  <c:v>4.4527062265110287</c:v>
                </c:pt>
                <c:pt idx="99">
                  <c:v>4.428879585851619</c:v>
                </c:pt>
                <c:pt idx="100">
                  <c:v>4.4281996092638769</c:v>
                </c:pt>
                <c:pt idx="101">
                  <c:v>4.40514137536295</c:v>
                </c:pt>
                <c:pt idx="102">
                  <c:v>4.4039608313992131</c:v>
                </c:pt>
                <c:pt idx="103">
                  <c:v>4.4002097701620615</c:v>
                </c:pt>
                <c:pt idx="104">
                  <c:v>4.3764309511778787</c:v>
                </c:pt>
                <c:pt idx="105">
                  <c:v>4.3714188521101125</c:v>
                </c:pt>
                <c:pt idx="106">
                  <c:v>4.3649072895580341</c:v>
                </c:pt>
                <c:pt idx="107">
                  <c:v>4.3645134736915097</c:v>
                </c:pt>
                <c:pt idx="108">
                  <c:v>4.3613500243522667</c:v>
                </c:pt>
                <c:pt idx="109">
                  <c:v>4.3583917586490202</c:v>
                </c:pt>
                <c:pt idx="110">
                  <c:v>4.3403449495281441</c:v>
                </c:pt>
                <c:pt idx="111">
                  <c:v>4.3363796721869692</c:v>
                </c:pt>
                <c:pt idx="112">
                  <c:v>4.3353776541108298</c:v>
                </c:pt>
                <c:pt idx="113">
                  <c:v>4.3336688995764101</c:v>
                </c:pt>
                <c:pt idx="114">
                  <c:v>4.3327413504185746</c:v>
                </c:pt>
                <c:pt idx="115">
                  <c:v>4.3321353580199222</c:v>
                </c:pt>
                <c:pt idx="116">
                  <c:v>4.3269295370435046</c:v>
                </c:pt>
                <c:pt idx="117">
                  <c:v>4.3266839763818794</c:v>
                </c:pt>
                <c:pt idx="118">
                  <c:v>4.3262948878184888</c:v>
                </c:pt>
                <c:pt idx="119">
                  <c:v>4.3201670652542319</c:v>
                </c:pt>
                <c:pt idx="120">
                  <c:v>4.3186058640550558</c:v>
                </c:pt>
                <c:pt idx="121">
                  <c:v>4.3050717830222922</c:v>
                </c:pt>
                <c:pt idx="122">
                  <c:v>4.3034120705967416</c:v>
                </c:pt>
                <c:pt idx="123">
                  <c:v>4.2970379093793598</c:v>
                </c:pt>
                <c:pt idx="124">
                  <c:v>4.297015993577781</c:v>
                </c:pt>
                <c:pt idx="125">
                  <c:v>4.2968406273400239</c:v>
                </c:pt>
                <c:pt idx="126">
                  <c:v>4.2921674307842927</c:v>
                </c:pt>
                <c:pt idx="127">
                  <c:v>4.2732328340430454</c:v>
                </c:pt>
                <c:pt idx="128">
                  <c:v>4.2716325374871227</c:v>
                </c:pt>
                <c:pt idx="129">
                  <c:v>4.2645581128003274</c:v>
                </c:pt>
                <c:pt idx="130">
                  <c:v>4.2629728788053685</c:v>
                </c:pt>
                <c:pt idx="131">
                  <c:v>4.2583498925193224</c:v>
                </c:pt>
                <c:pt idx="132">
                  <c:v>4.2563568863955261</c:v>
                </c:pt>
                <c:pt idx="133">
                  <c:v>4.2389238459924155</c:v>
                </c:pt>
                <c:pt idx="134">
                  <c:v>4.2376442576391922</c:v>
                </c:pt>
                <c:pt idx="135">
                  <c:v>4.2372923375674585</c:v>
                </c:pt>
                <c:pt idx="136">
                  <c:v>4.2341121580337724</c:v>
                </c:pt>
                <c:pt idx="137">
                  <c:v>4.2270120959910846</c:v>
                </c:pt>
                <c:pt idx="138">
                  <c:v>4.1957613200360608</c:v>
                </c:pt>
                <c:pt idx="139">
                  <c:v>4.1951521335932869</c:v>
                </c:pt>
                <c:pt idx="140">
                  <c:v>4.1945143418824671</c:v>
                </c:pt>
                <c:pt idx="141">
                  <c:v>4.1724277771514648</c:v>
                </c:pt>
                <c:pt idx="142">
                  <c:v>4.1688214630098237</c:v>
                </c:pt>
                <c:pt idx="143">
                  <c:v>4.1684974835230326</c:v>
                </c:pt>
                <c:pt idx="144">
                  <c:v>4.1590254912249049</c:v>
                </c:pt>
                <c:pt idx="145">
                  <c:v>4.1519823954574742</c:v>
                </c:pt>
                <c:pt idx="146">
                  <c:v>4.1459418695761219</c:v>
                </c:pt>
                <c:pt idx="147">
                  <c:v>4.1381763395730413</c:v>
                </c:pt>
                <c:pt idx="148">
                  <c:v>4.1314261721474503</c:v>
                </c:pt>
                <c:pt idx="149">
                  <c:v>4.1191898820611668</c:v>
                </c:pt>
                <c:pt idx="150">
                  <c:v>4.1150443952584128</c:v>
                </c:pt>
                <c:pt idx="151">
                  <c:v>4.1078880251827989</c:v>
                </c:pt>
                <c:pt idx="152">
                  <c:v>4.101024940352695</c:v>
                </c:pt>
                <c:pt idx="153">
                  <c:v>4.0912799642288373</c:v>
                </c:pt>
                <c:pt idx="154">
                  <c:v>4.0894458582738338</c:v>
                </c:pt>
                <c:pt idx="155">
                  <c:v>4.085468969886672</c:v>
                </c:pt>
                <c:pt idx="156">
                  <c:v>4.0851478121269045</c:v>
                </c:pt>
                <c:pt idx="157">
                  <c:v>4.0848978584613551</c:v>
                </c:pt>
                <c:pt idx="158">
                  <c:v>4.0785655593171173</c:v>
                </c:pt>
                <c:pt idx="159">
                  <c:v>4.0689276116820716</c:v>
                </c:pt>
                <c:pt idx="160">
                  <c:v>4.0682600937746995</c:v>
                </c:pt>
                <c:pt idx="161">
                  <c:v>4.0496830890882487</c:v>
                </c:pt>
                <c:pt idx="162">
                  <c:v>4.0320543754796692</c:v>
                </c:pt>
                <c:pt idx="163">
                  <c:v>4.024854948305018</c:v>
                </c:pt>
                <c:pt idx="164">
                  <c:v>4.0193655745724879</c:v>
                </c:pt>
                <c:pt idx="165">
                  <c:v>4.0131744098788671</c:v>
                </c:pt>
                <c:pt idx="166">
                  <c:v>4.0100454126360985</c:v>
                </c:pt>
                <c:pt idx="167">
                  <c:v>3.9976921179417264</c:v>
                </c:pt>
                <c:pt idx="168">
                  <c:v>3.9968617684906733</c:v>
                </c:pt>
                <c:pt idx="169">
                  <c:v>3.9940530635876752</c:v>
                </c:pt>
                <c:pt idx="170">
                  <c:v>3.974649834438722</c:v>
                </c:pt>
                <c:pt idx="171">
                  <c:v>3.966939163021113</c:v>
                </c:pt>
                <c:pt idx="172">
                  <c:v>3.9550139030380502</c:v>
                </c:pt>
                <c:pt idx="173">
                  <c:v>3.9465996250151325</c:v>
                </c:pt>
                <c:pt idx="174">
                  <c:v>3.9437911989293015</c:v>
                </c:pt>
                <c:pt idx="175">
                  <c:v>3.9340437190355253</c:v>
                </c:pt>
                <c:pt idx="176">
                  <c:v>3.9286006598445242</c:v>
                </c:pt>
                <c:pt idx="177">
                  <c:v>3.9241241531858249</c:v>
                </c:pt>
                <c:pt idx="178">
                  <c:v>3.9155053617543767</c:v>
                </c:pt>
                <c:pt idx="179">
                  <c:v>3.9108910886445281</c:v>
                </c:pt>
                <c:pt idx="180">
                  <c:v>3.9023836844324715</c:v>
                </c:pt>
                <c:pt idx="181">
                  <c:v>3.8876173003357359</c:v>
                </c:pt>
                <c:pt idx="182">
                  <c:v>3.8845121591903942</c:v>
                </c:pt>
                <c:pt idx="183">
                  <c:v>3.8798983243300098</c:v>
                </c:pt>
                <c:pt idx="184">
                  <c:v>3.8768526476013436</c:v>
                </c:pt>
                <c:pt idx="185">
                  <c:v>3.8728552447048101</c:v>
                </c:pt>
                <c:pt idx="186">
                  <c:v>3.8627870982353443</c:v>
                </c:pt>
                <c:pt idx="187">
                  <c:v>3.8573324964312685</c:v>
                </c:pt>
                <c:pt idx="188">
                  <c:v>3.8521138608497614</c:v>
                </c:pt>
                <c:pt idx="189">
                  <c:v>3.8470788620657155</c:v>
                </c:pt>
                <c:pt idx="190">
                  <c:v>3.8467699535372186</c:v>
                </c:pt>
                <c:pt idx="191">
                  <c:v>3.8418598097750611</c:v>
                </c:pt>
                <c:pt idx="192">
                  <c:v>3.8180938691466357</c:v>
                </c:pt>
                <c:pt idx="193">
                  <c:v>3.7820424166205542</c:v>
                </c:pt>
                <c:pt idx="194">
                  <c:v>3.7785130117389247</c:v>
                </c:pt>
                <c:pt idx="195">
                  <c:v>3.7691556907143986</c:v>
                </c:pt>
                <c:pt idx="196">
                  <c:v>3.7661896933101597</c:v>
                </c:pt>
                <c:pt idx="197">
                  <c:v>3.764400322956388</c:v>
                </c:pt>
                <c:pt idx="198">
                  <c:v>3.7618526944663833</c:v>
                </c:pt>
                <c:pt idx="199">
                  <c:v>3.7598943740254991</c:v>
                </c:pt>
                <c:pt idx="200">
                  <c:v>3.7496590320948999</c:v>
                </c:pt>
                <c:pt idx="201">
                  <c:v>3.7374312005145827</c:v>
                </c:pt>
                <c:pt idx="202">
                  <c:v>3.7282725978950171</c:v>
                </c:pt>
                <c:pt idx="203">
                  <c:v>3.7199938263676038</c:v>
                </c:pt>
                <c:pt idx="204">
                  <c:v>3.7152510288788494</c:v>
                </c:pt>
                <c:pt idx="205">
                  <c:v>3.6920533650340808</c:v>
                </c:pt>
                <c:pt idx="206">
                  <c:v>3.6807886115066824</c:v>
                </c:pt>
                <c:pt idx="207">
                  <c:v>3.680698029697635</c:v>
                </c:pt>
                <c:pt idx="208">
                  <c:v>3.6396856612426816</c:v>
                </c:pt>
                <c:pt idx="209">
                  <c:v>3.6314437690131722</c:v>
                </c:pt>
                <c:pt idx="210">
                  <c:v>3.6310376965367404</c:v>
                </c:pt>
                <c:pt idx="211">
                  <c:v>3.5935075893317654</c:v>
                </c:pt>
                <c:pt idx="212">
                  <c:v>3.584218112117405</c:v>
                </c:pt>
                <c:pt idx="213">
                  <c:v>3.5826314394896364</c:v>
                </c:pt>
                <c:pt idx="214">
                  <c:v>3.5759956202032677</c:v>
                </c:pt>
                <c:pt idx="215">
                  <c:v>3.5749567757645067</c:v>
                </c:pt>
                <c:pt idx="216">
                  <c:v>3.5729877081982049</c:v>
                </c:pt>
                <c:pt idx="217">
                  <c:v>3.5647843845039868</c:v>
                </c:pt>
                <c:pt idx="218">
                  <c:v>3.5626496722119168</c:v>
                </c:pt>
                <c:pt idx="219">
                  <c:v>3.5541255815130128</c:v>
                </c:pt>
                <c:pt idx="220">
                  <c:v>3.5439439424829065</c:v>
                </c:pt>
                <c:pt idx="221">
                  <c:v>3.5413295776666938</c:v>
                </c:pt>
                <c:pt idx="222">
                  <c:v>3.5276299008713385</c:v>
                </c:pt>
                <c:pt idx="223">
                  <c:v>3.5256925245050108</c:v>
                </c:pt>
                <c:pt idx="224">
                  <c:v>3.5210072524086038</c:v>
                </c:pt>
                <c:pt idx="225">
                  <c:v>3.5122840632818537</c:v>
                </c:pt>
                <c:pt idx="226">
                  <c:v>3.4884096889031979</c:v>
                </c:pt>
                <c:pt idx="227">
                  <c:v>3.4811558708280352</c:v>
                </c:pt>
                <c:pt idx="228">
                  <c:v>3.4715850541851898</c:v>
                </c:pt>
                <c:pt idx="229">
                  <c:v>3.4616485680634552</c:v>
                </c:pt>
                <c:pt idx="230">
                  <c:v>3.4527062265110291</c:v>
                </c:pt>
                <c:pt idx="231">
                  <c:v>3.3525683861793087</c:v>
                </c:pt>
                <c:pt idx="232">
                  <c:v>3.351989455435632</c:v>
                </c:pt>
                <c:pt idx="233">
                  <c:v>3.3432115901797474</c:v>
                </c:pt>
                <c:pt idx="234">
                  <c:v>3.3302107845715279</c:v>
                </c:pt>
                <c:pt idx="235">
                  <c:v>3.3285834497142019</c:v>
                </c:pt>
                <c:pt idx="236">
                  <c:v>3.2851070295668121</c:v>
                </c:pt>
                <c:pt idx="237">
                  <c:v>3.2769211320657741</c:v>
                </c:pt>
                <c:pt idx="238">
                  <c:v>3.182414652434554</c:v>
                </c:pt>
                <c:pt idx="239">
                  <c:v>3.1806992012960347</c:v>
                </c:pt>
                <c:pt idx="240">
                  <c:v>3.180412632838324</c:v>
                </c:pt>
                <c:pt idx="241">
                  <c:v>3.1427022457376155</c:v>
                </c:pt>
                <c:pt idx="242">
                  <c:v>3.1423894661188361</c:v>
                </c:pt>
                <c:pt idx="243">
                  <c:v>3.1341771075767664</c:v>
                </c:pt>
                <c:pt idx="244">
                  <c:v>3.1176026916900841</c:v>
                </c:pt>
                <c:pt idx="245">
                  <c:v>3.0913151596972228</c:v>
                </c:pt>
                <c:pt idx="246">
                  <c:v>3.0791812460476247</c:v>
                </c:pt>
                <c:pt idx="247">
                  <c:v>2.9556877503135057</c:v>
                </c:pt>
                <c:pt idx="248">
                  <c:v>2.9153998352122699</c:v>
                </c:pt>
                <c:pt idx="249">
                  <c:v>2.8744818176994666</c:v>
                </c:pt>
                <c:pt idx="250">
                  <c:v>2.8609366207000937</c:v>
                </c:pt>
                <c:pt idx="251">
                  <c:v>2.8115750058705933</c:v>
                </c:pt>
                <c:pt idx="252">
                  <c:v>2.6454222693490919</c:v>
                </c:pt>
                <c:pt idx="253">
                  <c:v>2.4424797690644486</c:v>
                </c:pt>
                <c:pt idx="254">
                  <c:v>2.1818435879447726</c:v>
                </c:pt>
              </c:numCache>
            </c:numRef>
          </c:yVal>
          <c:smooth val="0"/>
          <c:extLst>
            <c:ext xmlns:c16="http://schemas.microsoft.com/office/drawing/2014/chart" uri="{C3380CC4-5D6E-409C-BE32-E72D297353CC}">
              <c16:uniqueId val="{00000000-1C85-420A-8162-007BBF9C5024}"/>
            </c:ext>
          </c:extLst>
        </c:ser>
        <c:dLbls>
          <c:showLegendKey val="0"/>
          <c:showVal val="0"/>
          <c:showCatName val="0"/>
          <c:showSerName val="0"/>
          <c:showPercent val="0"/>
          <c:showBubbleSize val="0"/>
        </c:dLbls>
        <c:axId val="501965920"/>
        <c:axId val="501966576"/>
      </c:scatterChart>
      <c:valAx>
        <c:axId val="501965920"/>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501966576"/>
        <c:crosses val="autoZero"/>
        <c:crossBetween val="midCat"/>
      </c:valAx>
      <c:valAx>
        <c:axId val="5019665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019659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Investments - Equities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Sheet1!$C$1:$C$2</c:f>
              <c:strCache>
                <c:ptCount val="2"/>
                <c:pt idx="0">
                  <c:v>Return on</c:v>
                </c:pt>
                <c:pt idx="1">
                  <c:v> investment </c:v>
                </c:pt>
              </c:strCache>
            </c:strRef>
          </c:tx>
          <c:spPr>
            <a:solidFill>
              <a:schemeClr val="accent1">
                <a:alpha val="75000"/>
              </a:schemeClr>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6-CBA2-4FA2-9057-3C898586F325}"/>
              </c:ext>
            </c:extLst>
          </c:dPt>
          <c:dPt>
            <c:idx val="1"/>
            <c:invertIfNegative val="0"/>
            <c:bubble3D val="0"/>
            <c:spPr>
              <a:noFill/>
              <a:ln>
                <a:noFill/>
              </a:ln>
              <a:effectLst/>
            </c:spPr>
            <c:extLst>
              <c:ext xmlns:c16="http://schemas.microsoft.com/office/drawing/2014/chart" uri="{C3380CC4-5D6E-409C-BE32-E72D297353CC}">
                <c16:uniqueId val="{00000005-CBA2-4FA2-9057-3C898586F325}"/>
              </c:ext>
            </c:extLst>
          </c:dPt>
          <c:dPt>
            <c:idx val="2"/>
            <c:invertIfNegative val="0"/>
            <c:bubble3D val="0"/>
            <c:spPr>
              <a:noFill/>
              <a:ln>
                <a:noFill/>
              </a:ln>
              <a:effectLst/>
            </c:spPr>
            <c:extLst>
              <c:ext xmlns:c16="http://schemas.microsoft.com/office/drawing/2014/chart" uri="{C3380CC4-5D6E-409C-BE32-E72D297353CC}">
                <c16:uniqueId val="{00000002-CBA2-4FA2-9057-3C898586F325}"/>
              </c:ext>
            </c:extLst>
          </c:dPt>
          <c:dPt>
            <c:idx val="3"/>
            <c:invertIfNegative val="0"/>
            <c:bubble3D val="0"/>
            <c:spPr>
              <a:noFill/>
              <a:ln>
                <a:noFill/>
              </a:ln>
              <a:effectLst/>
            </c:spPr>
            <c:extLst>
              <c:ext xmlns:c16="http://schemas.microsoft.com/office/drawing/2014/chart" uri="{C3380CC4-5D6E-409C-BE32-E72D297353CC}">
                <c16:uniqueId val="{00000003-CBA2-4FA2-9057-3C898586F325}"/>
              </c:ext>
            </c:extLst>
          </c:dPt>
          <c:dPt>
            <c:idx val="4"/>
            <c:invertIfNegative val="0"/>
            <c:bubble3D val="0"/>
            <c:spPr>
              <a:noFill/>
              <a:ln>
                <a:noFill/>
              </a:ln>
              <a:effectLst/>
            </c:spPr>
            <c:extLst>
              <c:ext xmlns:c16="http://schemas.microsoft.com/office/drawing/2014/chart" uri="{C3380CC4-5D6E-409C-BE32-E72D297353CC}">
                <c16:uniqueId val="{00000004-CBA2-4FA2-9057-3C898586F325}"/>
              </c:ext>
            </c:extLst>
          </c:dPt>
          <c:xVal>
            <c:numRef>
              <c:f>Sheet1!$B$3:$B$7</c:f>
              <c:numCache>
                <c:formatCode>General</c:formatCode>
                <c:ptCount val="5"/>
                <c:pt idx="0">
                  <c:v>1.5</c:v>
                </c:pt>
                <c:pt idx="1">
                  <c:v>4.5</c:v>
                </c:pt>
                <c:pt idx="2">
                  <c:v>6</c:v>
                </c:pt>
                <c:pt idx="3">
                  <c:v>7</c:v>
                </c:pt>
                <c:pt idx="4">
                  <c:v>8</c:v>
                </c:pt>
              </c:numCache>
            </c:numRef>
          </c:xVal>
          <c:yVal>
            <c:numRef>
              <c:f>Sheet1!$C$3:$C$7</c:f>
              <c:numCache>
                <c:formatCode>General</c:formatCode>
                <c:ptCount val="5"/>
                <c:pt idx="0">
                  <c:v>22</c:v>
                </c:pt>
                <c:pt idx="1">
                  <c:v>75</c:v>
                </c:pt>
                <c:pt idx="2">
                  <c:v>100</c:v>
                </c:pt>
                <c:pt idx="3">
                  <c:v>70</c:v>
                </c:pt>
                <c:pt idx="4">
                  <c:v>21</c:v>
                </c:pt>
              </c:numCache>
            </c:numRef>
          </c:yVal>
          <c:bubbleSize>
            <c:numRef>
              <c:f>Sheet1!$D$3:$D$7</c:f>
              <c:numCache>
                <c:formatCode>General</c:formatCode>
                <c:ptCount val="5"/>
                <c:pt idx="0">
                  <c:v>2</c:v>
                </c:pt>
                <c:pt idx="1">
                  <c:v>1</c:v>
                </c:pt>
                <c:pt idx="2">
                  <c:v>4</c:v>
                </c:pt>
                <c:pt idx="3">
                  <c:v>3</c:v>
                </c:pt>
                <c:pt idx="4">
                  <c:v>2</c:v>
                </c:pt>
              </c:numCache>
            </c:numRef>
          </c:bubbleSize>
          <c:bubble3D val="0"/>
          <c:extLst>
            <c:ext xmlns:c16="http://schemas.microsoft.com/office/drawing/2014/chart" uri="{C3380CC4-5D6E-409C-BE32-E72D297353CC}">
              <c16:uniqueId val="{00000000-CBA2-4FA2-9057-3C898586F325}"/>
            </c:ext>
          </c:extLst>
        </c:ser>
        <c:dLbls>
          <c:showLegendKey val="0"/>
          <c:showVal val="0"/>
          <c:showCatName val="0"/>
          <c:showSerName val="0"/>
          <c:showPercent val="0"/>
          <c:showBubbleSize val="0"/>
        </c:dLbls>
        <c:bubbleScale val="100"/>
        <c:showNegBubbles val="0"/>
        <c:axId val="2108227263"/>
        <c:axId val="2108230591"/>
      </c:bubbleChart>
      <c:valAx>
        <c:axId val="21082272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8230591"/>
        <c:crosses val="autoZero"/>
        <c:crossBetween val="midCat"/>
      </c:valAx>
      <c:valAx>
        <c:axId val="2108230591"/>
        <c:scaling>
          <c:orientation val="minMax"/>
          <c:max val="1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8227263"/>
        <c:crosses val="autoZero"/>
        <c:crossBetween val="midCat"/>
        <c:majorUnit val="3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Sheet1!$A$1:$A$10</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Sheet1!$B$1:$B$10</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DA66-473B-A846-4758DAC701CC}"/>
            </c:ext>
          </c:extLst>
        </c:ser>
        <c:dLbls>
          <c:showLegendKey val="0"/>
          <c:showVal val="0"/>
          <c:showCatName val="0"/>
          <c:showSerName val="0"/>
          <c:showPercent val="0"/>
          <c:showBubbleSize val="0"/>
        </c:dLbls>
        <c:gapWidth val="182"/>
        <c:axId val="714929184"/>
        <c:axId val="714929840"/>
      </c:barChart>
      <c:catAx>
        <c:axId val="7149291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929840"/>
        <c:crosses val="autoZero"/>
        <c:auto val="1"/>
        <c:lblAlgn val="ctr"/>
        <c:lblOffset val="100"/>
        <c:noMultiLvlLbl val="0"/>
      </c:catAx>
      <c:valAx>
        <c:axId val="714929840"/>
        <c:scaling>
          <c:orientation val="minMax"/>
        </c:scaling>
        <c:delete val="0"/>
        <c:axPos val="b"/>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92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 films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C44F-41CD-B735-AA12AB4DF773}"/>
            </c:ext>
          </c:extLst>
        </c:ser>
        <c:dLbls>
          <c:showLegendKey val="0"/>
          <c:showVal val="0"/>
          <c:showCatName val="0"/>
          <c:showSerName val="0"/>
          <c:showPercent val="0"/>
          <c:showBubbleSize val="0"/>
        </c:dLbls>
        <c:gapWidth val="219"/>
        <c:overlap val="-27"/>
        <c:axId val="511811208"/>
        <c:axId val="511804648"/>
      </c:barChart>
      <c:catAx>
        <c:axId val="511811208"/>
        <c:scaling>
          <c:orientation val="minMax"/>
        </c:scaling>
        <c:delete val="1"/>
        <c:axPos val="b"/>
        <c:numFmt formatCode="General" sourceLinked="1"/>
        <c:majorTickMark val="none"/>
        <c:minorTickMark val="none"/>
        <c:tickLblPos val="nextTo"/>
        <c:crossAx val="511804648"/>
        <c:crosses val="autoZero"/>
        <c:auto val="1"/>
        <c:lblAlgn val="ctr"/>
        <c:lblOffset val="100"/>
        <c:noMultiLvlLbl val="0"/>
      </c:catAx>
      <c:valAx>
        <c:axId val="5118046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11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 films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1494-4D62-B451-4717028A2DDC}"/>
            </c:ext>
          </c:extLst>
        </c:ser>
        <c:dLbls>
          <c:showLegendKey val="0"/>
          <c:showVal val="0"/>
          <c:showCatName val="0"/>
          <c:showSerName val="0"/>
          <c:showPercent val="0"/>
          <c:showBubbleSize val="0"/>
        </c:dLbls>
        <c:gapWidth val="219"/>
        <c:overlap val="-27"/>
        <c:axId val="511811208"/>
        <c:axId val="511804648"/>
      </c:barChart>
      <c:catAx>
        <c:axId val="51181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04648"/>
        <c:crosses val="autoZero"/>
        <c:auto val="1"/>
        <c:lblAlgn val="ctr"/>
        <c:lblOffset val="100"/>
        <c:noMultiLvlLbl val="0"/>
      </c:catAx>
      <c:valAx>
        <c:axId val="5118046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11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 films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1494-4D62-B451-4717028A2DDC}"/>
            </c:ext>
          </c:extLst>
        </c:ser>
        <c:dLbls>
          <c:showLegendKey val="0"/>
          <c:showVal val="0"/>
          <c:showCatName val="0"/>
          <c:showSerName val="0"/>
          <c:showPercent val="0"/>
          <c:showBubbleSize val="0"/>
        </c:dLbls>
        <c:gapWidth val="219"/>
        <c:overlap val="-27"/>
        <c:axId val="511811208"/>
        <c:axId val="511804648"/>
      </c:barChart>
      <c:catAx>
        <c:axId val="51181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04648"/>
        <c:crosses val="autoZero"/>
        <c:auto val="1"/>
        <c:lblAlgn val="ctr"/>
        <c:lblOffset val="100"/>
        <c:noMultiLvlLbl val="0"/>
      </c:catAx>
      <c:valAx>
        <c:axId val="5118046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11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 films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1494-4D62-B451-4717028A2DDC}"/>
            </c:ext>
          </c:extLst>
        </c:ser>
        <c:dLbls>
          <c:showLegendKey val="0"/>
          <c:showVal val="0"/>
          <c:showCatName val="0"/>
          <c:showSerName val="0"/>
          <c:showPercent val="0"/>
          <c:showBubbleSize val="0"/>
        </c:dLbls>
        <c:gapWidth val="219"/>
        <c:overlap val="-27"/>
        <c:axId val="511811208"/>
        <c:axId val="511804648"/>
      </c:barChart>
      <c:catAx>
        <c:axId val="51181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04648"/>
        <c:crosses val="autoZero"/>
        <c:auto val="1"/>
        <c:lblAlgn val="ctr"/>
        <c:lblOffset val="100"/>
        <c:noMultiLvlLbl val="0"/>
      </c:catAx>
      <c:valAx>
        <c:axId val="5118046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11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strRef>
              <c:f>Sheet1!$A$1:$A$255</c:f>
              <c:strCache>
                <c:ptCount val="255"/>
                <c:pt idx="0">
                  <c:v>Rank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strCache>
            </c:strRef>
          </c:xVal>
          <c:yVal>
            <c:numRef>
              <c:f>Sheet1!$D$1:$D$255</c:f>
              <c:numCache>
                <c:formatCode>General</c:formatCode>
                <c:ptCount val="255"/>
                <c:pt idx="1">
                  <c:v>6.6719702305292179</c:v>
                </c:pt>
                <c:pt idx="2">
                  <c:v>6.4212372539013289</c:v>
                </c:pt>
                <c:pt idx="3">
                  <c:v>6.3190916867365834</c:v>
                </c:pt>
                <c:pt idx="4">
                  <c:v>6.2979899592485342</c:v>
                </c:pt>
                <c:pt idx="5">
                  <c:v>6.0964730667436333</c:v>
                </c:pt>
                <c:pt idx="6">
                  <c:v>6.0022291487108577</c:v>
                </c:pt>
                <c:pt idx="7">
                  <c:v>5.9374872997581427</c:v>
                </c:pt>
                <c:pt idx="8">
                  <c:v>5.9340255198399294</c:v>
                </c:pt>
                <c:pt idx="9">
                  <c:v>5.9246710084152499</c:v>
                </c:pt>
                <c:pt idx="10">
                  <c:v>5.8964479492488922</c:v>
                </c:pt>
                <c:pt idx="11">
                  <c:v>5.7715323638709775</c:v>
                </c:pt>
                <c:pt idx="12">
                  <c:v>5.7533677731794031</c:v>
                </c:pt>
                <c:pt idx="13">
                  <c:v>5.627271612659448</c:v>
                </c:pt>
                <c:pt idx="14">
                  <c:v>5.568436414416885</c:v>
                </c:pt>
                <c:pt idx="15">
                  <c:v>5.5590263769792596</c:v>
                </c:pt>
                <c:pt idx="16">
                  <c:v>5.5510130438930512</c:v>
                </c:pt>
                <c:pt idx="17">
                  <c:v>5.5287753388329488</c:v>
                </c:pt>
                <c:pt idx="18">
                  <c:v>5.4877208164235309</c:v>
                </c:pt>
                <c:pt idx="19">
                  <c:v>5.4407674412045059</c:v>
                </c:pt>
                <c:pt idx="20">
                  <c:v>5.4065418835462307</c:v>
                </c:pt>
                <c:pt idx="21">
                  <c:v>5.4058703396930579</c:v>
                </c:pt>
                <c:pt idx="22">
                  <c:v>5.3621449360103268</c:v>
                </c:pt>
                <c:pt idx="23">
                  <c:v>5.3555626178691433</c:v>
                </c:pt>
                <c:pt idx="24">
                  <c:v>5.3475856370497521</c:v>
                </c:pt>
                <c:pt idx="25">
                  <c:v>5.2539095793595187</c:v>
                </c:pt>
                <c:pt idx="26">
                  <c:v>5.2369854316597717</c:v>
                </c:pt>
                <c:pt idx="27">
                  <c:v>5.2339119878786224</c:v>
                </c:pt>
                <c:pt idx="28">
                  <c:v>5.2140327611795261</c:v>
                </c:pt>
                <c:pt idx="29">
                  <c:v>5.2098473103206864</c:v>
                </c:pt>
                <c:pt idx="30">
                  <c:v>5.1713548779116429</c:v>
                </c:pt>
                <c:pt idx="31">
                  <c:v>5.14104507957396</c:v>
                </c:pt>
                <c:pt idx="32">
                  <c:v>5.1387446639488923</c:v>
                </c:pt>
                <c:pt idx="33">
                  <c:v>5.1344034429219079</c:v>
                </c:pt>
                <c:pt idx="34">
                  <c:v>5.1270756283528405</c:v>
                </c:pt>
                <c:pt idx="35">
                  <c:v>5.1207844471973223</c:v>
                </c:pt>
                <c:pt idx="36">
                  <c:v>5.1093152583349992</c:v>
                </c:pt>
                <c:pt idx="37">
                  <c:v>5.0923942750160265</c:v>
                </c:pt>
                <c:pt idx="38">
                  <c:v>5.0779054434741253</c:v>
                </c:pt>
                <c:pt idx="39">
                  <c:v>5.072577058088334</c:v>
                </c:pt>
                <c:pt idx="40">
                  <c:v>5.0028439824602744</c:v>
                </c:pt>
                <c:pt idx="41">
                  <c:v>4.9844958089744669</c:v>
                </c:pt>
                <c:pt idx="42">
                  <c:v>4.9746222096134618</c:v>
                </c:pt>
                <c:pt idx="43">
                  <c:v>4.9639530166524795</c:v>
                </c:pt>
                <c:pt idx="44">
                  <c:v>4.9399782639006355</c:v>
                </c:pt>
                <c:pt idx="45">
                  <c:v>4.9393994307163815</c:v>
                </c:pt>
                <c:pt idx="46">
                  <c:v>4.9361265250576825</c:v>
                </c:pt>
                <c:pt idx="47">
                  <c:v>4.9220607955926905</c:v>
                </c:pt>
                <c:pt idx="48">
                  <c:v>4.9153945582120215</c:v>
                </c:pt>
                <c:pt idx="49">
                  <c:v>4.8739480439884462</c:v>
                </c:pt>
                <c:pt idx="50">
                  <c:v>4.8602181846687564</c:v>
                </c:pt>
                <c:pt idx="51">
                  <c:v>4.8344524956717301</c:v>
                </c:pt>
                <c:pt idx="52">
                  <c:v>4.8253806735162392</c:v>
                </c:pt>
                <c:pt idx="53">
                  <c:v>4.8242950911328695</c:v>
                </c:pt>
                <c:pt idx="54">
                  <c:v>4.8176380764003355</c:v>
                </c:pt>
                <c:pt idx="55">
                  <c:v>4.8097280132159064</c:v>
                </c:pt>
                <c:pt idx="56">
                  <c:v>4.7820208950525274</c:v>
                </c:pt>
                <c:pt idx="57">
                  <c:v>4.7670444942436667</c:v>
                </c:pt>
                <c:pt idx="58">
                  <c:v>4.7638545906222944</c:v>
                </c:pt>
                <c:pt idx="59">
                  <c:v>4.7574491734673385</c:v>
                </c:pt>
                <c:pt idx="60">
                  <c:v>4.7483353519284952</c:v>
                </c:pt>
                <c:pt idx="61">
                  <c:v>4.7359978840917938</c:v>
                </c:pt>
                <c:pt idx="62">
                  <c:v>4.7253071179363815</c:v>
                </c:pt>
                <c:pt idx="63">
                  <c:v>4.7209196867375489</c:v>
                </c:pt>
                <c:pt idx="64">
                  <c:v>4.7193727253198974</c:v>
                </c:pt>
                <c:pt idx="65">
                  <c:v>4.7068969238547025</c:v>
                </c:pt>
                <c:pt idx="66">
                  <c:v>4.7016543173257483</c:v>
                </c:pt>
                <c:pt idx="67">
                  <c:v>4.7009112983559671</c:v>
                </c:pt>
                <c:pt idx="68">
                  <c:v>4.6992391834778848</c:v>
                </c:pt>
                <c:pt idx="69">
                  <c:v>4.6966009927848011</c:v>
                </c:pt>
                <c:pt idx="70">
                  <c:v>4.6951751105143433</c:v>
                </c:pt>
                <c:pt idx="71">
                  <c:v>4.6920357140156916</c:v>
                </c:pt>
                <c:pt idx="72">
                  <c:v>4.6770774477054475</c:v>
                </c:pt>
                <c:pt idx="73">
                  <c:v>4.659355151296662</c:v>
                </c:pt>
                <c:pt idx="74">
                  <c:v>4.6544557102253625</c:v>
                </c:pt>
                <c:pt idx="75">
                  <c:v>4.635955986283272</c:v>
                </c:pt>
                <c:pt idx="76">
                  <c:v>4.627918615571418</c:v>
                </c:pt>
                <c:pt idx="77">
                  <c:v>4.6278367697324194</c:v>
                </c:pt>
                <c:pt idx="78">
                  <c:v>4.6192916409957583</c:v>
                </c:pt>
                <c:pt idx="79">
                  <c:v>4.6155292236371324</c:v>
                </c:pt>
                <c:pt idx="80">
                  <c:v>4.6108942783733387</c:v>
                </c:pt>
                <c:pt idx="81">
                  <c:v>4.6082478248671235</c:v>
                </c:pt>
                <c:pt idx="82">
                  <c:v>4.5789141379041816</c:v>
                </c:pt>
                <c:pt idx="83">
                  <c:v>4.5659658174466671</c:v>
                </c:pt>
                <c:pt idx="84">
                  <c:v>4.5629111450476483</c:v>
                </c:pt>
                <c:pt idx="85">
                  <c:v>4.5618047526229129</c:v>
                </c:pt>
                <c:pt idx="86">
                  <c:v>4.5605522028801735</c:v>
                </c:pt>
                <c:pt idx="87">
                  <c:v>4.5547555909148789</c:v>
                </c:pt>
                <c:pt idx="88">
                  <c:v>4.5476024297856812</c:v>
                </c:pt>
                <c:pt idx="89">
                  <c:v>4.545406089684553</c:v>
                </c:pt>
                <c:pt idx="90">
                  <c:v>4.5293019977879805</c:v>
                </c:pt>
                <c:pt idx="91">
                  <c:v>4.5189480173572063</c:v>
                </c:pt>
                <c:pt idx="92">
                  <c:v>4.5130443806119249</c:v>
                </c:pt>
                <c:pt idx="93">
                  <c:v>4.4931651694631913</c:v>
                </c:pt>
                <c:pt idx="94">
                  <c:v>4.4788405484818012</c:v>
                </c:pt>
                <c:pt idx="95">
                  <c:v>4.4769619842082529</c:v>
                </c:pt>
                <c:pt idx="96">
                  <c:v>4.4605219929002011</c:v>
                </c:pt>
                <c:pt idx="97">
                  <c:v>4.4581693136328351</c:v>
                </c:pt>
                <c:pt idx="98">
                  <c:v>4.4527062265110287</c:v>
                </c:pt>
                <c:pt idx="99">
                  <c:v>4.428879585851619</c:v>
                </c:pt>
                <c:pt idx="100">
                  <c:v>4.4281996092638769</c:v>
                </c:pt>
                <c:pt idx="101">
                  <c:v>4.40514137536295</c:v>
                </c:pt>
                <c:pt idx="102">
                  <c:v>4.4039608313992131</c:v>
                </c:pt>
                <c:pt idx="103">
                  <c:v>4.4002097701620615</c:v>
                </c:pt>
                <c:pt idx="104">
                  <c:v>4.3764309511778787</c:v>
                </c:pt>
                <c:pt idx="105">
                  <c:v>4.3714188521101125</c:v>
                </c:pt>
                <c:pt idx="106">
                  <c:v>4.3649072895580341</c:v>
                </c:pt>
                <c:pt idx="107">
                  <c:v>4.3645134736915097</c:v>
                </c:pt>
                <c:pt idx="108">
                  <c:v>4.3613500243522667</c:v>
                </c:pt>
                <c:pt idx="109">
                  <c:v>4.3583917586490202</c:v>
                </c:pt>
                <c:pt idx="110">
                  <c:v>4.3403449495281441</c:v>
                </c:pt>
                <c:pt idx="111">
                  <c:v>4.3363796721869692</c:v>
                </c:pt>
                <c:pt idx="112">
                  <c:v>4.3353776541108298</c:v>
                </c:pt>
                <c:pt idx="113">
                  <c:v>4.3336688995764101</c:v>
                </c:pt>
                <c:pt idx="114">
                  <c:v>4.3327413504185746</c:v>
                </c:pt>
                <c:pt idx="115">
                  <c:v>4.3321353580199222</c:v>
                </c:pt>
                <c:pt idx="116">
                  <c:v>4.3269295370435046</c:v>
                </c:pt>
                <c:pt idx="117">
                  <c:v>4.3266839763818794</c:v>
                </c:pt>
                <c:pt idx="118">
                  <c:v>4.3262948878184888</c:v>
                </c:pt>
                <c:pt idx="119">
                  <c:v>4.3201670652542319</c:v>
                </c:pt>
                <c:pt idx="120">
                  <c:v>4.3186058640550558</c:v>
                </c:pt>
                <c:pt idx="121">
                  <c:v>4.3050717830222922</c:v>
                </c:pt>
                <c:pt idx="122">
                  <c:v>4.3034120705967416</c:v>
                </c:pt>
                <c:pt idx="123">
                  <c:v>4.2970379093793598</c:v>
                </c:pt>
                <c:pt idx="124">
                  <c:v>4.297015993577781</c:v>
                </c:pt>
                <c:pt idx="125">
                  <c:v>4.2968406273400239</c:v>
                </c:pt>
                <c:pt idx="126">
                  <c:v>4.2921674307842927</c:v>
                </c:pt>
                <c:pt idx="127">
                  <c:v>4.2732328340430454</c:v>
                </c:pt>
                <c:pt idx="128">
                  <c:v>4.2716325374871227</c:v>
                </c:pt>
                <c:pt idx="129">
                  <c:v>4.2645581128003274</c:v>
                </c:pt>
                <c:pt idx="130">
                  <c:v>4.2629728788053685</c:v>
                </c:pt>
                <c:pt idx="131">
                  <c:v>4.2583498925193224</c:v>
                </c:pt>
                <c:pt idx="132">
                  <c:v>4.2563568863955261</c:v>
                </c:pt>
                <c:pt idx="133">
                  <c:v>4.2389238459924155</c:v>
                </c:pt>
                <c:pt idx="134">
                  <c:v>4.2376442576391922</c:v>
                </c:pt>
                <c:pt idx="135">
                  <c:v>4.2372923375674585</c:v>
                </c:pt>
                <c:pt idx="136">
                  <c:v>4.2341121580337724</c:v>
                </c:pt>
                <c:pt idx="137">
                  <c:v>4.2270120959910846</c:v>
                </c:pt>
                <c:pt idx="138">
                  <c:v>4.1957613200360608</c:v>
                </c:pt>
                <c:pt idx="139">
                  <c:v>4.1951521335932869</c:v>
                </c:pt>
                <c:pt idx="140">
                  <c:v>4.1945143418824671</c:v>
                </c:pt>
                <c:pt idx="141">
                  <c:v>4.1724277771514648</c:v>
                </c:pt>
                <c:pt idx="142">
                  <c:v>4.1688214630098237</c:v>
                </c:pt>
                <c:pt idx="143">
                  <c:v>4.1684974835230326</c:v>
                </c:pt>
                <c:pt idx="144">
                  <c:v>4.1590254912249049</c:v>
                </c:pt>
                <c:pt idx="145">
                  <c:v>4.1519823954574742</c:v>
                </c:pt>
                <c:pt idx="146">
                  <c:v>4.1459418695761219</c:v>
                </c:pt>
                <c:pt idx="147">
                  <c:v>4.1381763395730413</c:v>
                </c:pt>
                <c:pt idx="148">
                  <c:v>4.1314261721474503</c:v>
                </c:pt>
                <c:pt idx="149">
                  <c:v>4.1191898820611668</c:v>
                </c:pt>
                <c:pt idx="150">
                  <c:v>4.1150443952584128</c:v>
                </c:pt>
                <c:pt idx="151">
                  <c:v>4.1078880251827989</c:v>
                </c:pt>
                <c:pt idx="152">
                  <c:v>4.101024940352695</c:v>
                </c:pt>
                <c:pt idx="153">
                  <c:v>4.0912799642288373</c:v>
                </c:pt>
                <c:pt idx="154">
                  <c:v>4.0894458582738338</c:v>
                </c:pt>
                <c:pt idx="155">
                  <c:v>4.085468969886672</c:v>
                </c:pt>
                <c:pt idx="156">
                  <c:v>4.0851478121269045</c:v>
                </c:pt>
                <c:pt idx="157">
                  <c:v>4.0848978584613551</c:v>
                </c:pt>
                <c:pt idx="158">
                  <c:v>4.0785655593171173</c:v>
                </c:pt>
                <c:pt idx="159">
                  <c:v>4.0689276116820716</c:v>
                </c:pt>
                <c:pt idx="160">
                  <c:v>4.0682600937746995</c:v>
                </c:pt>
                <c:pt idx="161">
                  <c:v>4.0496830890882487</c:v>
                </c:pt>
                <c:pt idx="162">
                  <c:v>4.0320543754796692</c:v>
                </c:pt>
                <c:pt idx="163">
                  <c:v>4.024854948305018</c:v>
                </c:pt>
                <c:pt idx="164">
                  <c:v>4.0193655745724879</c:v>
                </c:pt>
                <c:pt idx="165">
                  <c:v>4.0131744098788671</c:v>
                </c:pt>
                <c:pt idx="166">
                  <c:v>4.0100454126360985</c:v>
                </c:pt>
                <c:pt idx="167">
                  <c:v>3.9976921179417264</c:v>
                </c:pt>
                <c:pt idx="168">
                  <c:v>3.9968617684906733</c:v>
                </c:pt>
                <c:pt idx="169">
                  <c:v>3.9940530635876752</c:v>
                </c:pt>
                <c:pt idx="170">
                  <c:v>3.974649834438722</c:v>
                </c:pt>
                <c:pt idx="171">
                  <c:v>3.966939163021113</c:v>
                </c:pt>
                <c:pt idx="172">
                  <c:v>3.9550139030380502</c:v>
                </c:pt>
                <c:pt idx="173">
                  <c:v>3.9465996250151325</c:v>
                </c:pt>
                <c:pt idx="174">
                  <c:v>3.9437911989293015</c:v>
                </c:pt>
                <c:pt idx="175">
                  <c:v>3.9340437190355253</c:v>
                </c:pt>
                <c:pt idx="176">
                  <c:v>3.9286006598445242</c:v>
                </c:pt>
                <c:pt idx="177">
                  <c:v>3.9241241531858249</c:v>
                </c:pt>
                <c:pt idx="178">
                  <c:v>3.9155053617543767</c:v>
                </c:pt>
                <c:pt idx="179">
                  <c:v>3.9108910886445281</c:v>
                </c:pt>
                <c:pt idx="180">
                  <c:v>3.9023836844324715</c:v>
                </c:pt>
                <c:pt idx="181">
                  <c:v>3.8876173003357359</c:v>
                </c:pt>
                <c:pt idx="182">
                  <c:v>3.8845121591903942</c:v>
                </c:pt>
                <c:pt idx="183">
                  <c:v>3.8798983243300098</c:v>
                </c:pt>
                <c:pt idx="184">
                  <c:v>3.8768526476013436</c:v>
                </c:pt>
                <c:pt idx="185">
                  <c:v>3.8728552447048101</c:v>
                </c:pt>
                <c:pt idx="186">
                  <c:v>3.8627870982353443</c:v>
                </c:pt>
                <c:pt idx="187">
                  <c:v>3.8573324964312685</c:v>
                </c:pt>
                <c:pt idx="188">
                  <c:v>3.8521138608497614</c:v>
                </c:pt>
                <c:pt idx="189">
                  <c:v>3.8470788620657155</c:v>
                </c:pt>
                <c:pt idx="190">
                  <c:v>3.8467699535372186</c:v>
                </c:pt>
                <c:pt idx="191">
                  <c:v>3.8418598097750611</c:v>
                </c:pt>
                <c:pt idx="192">
                  <c:v>3.8180938691466357</c:v>
                </c:pt>
                <c:pt idx="193">
                  <c:v>3.7820424166205542</c:v>
                </c:pt>
                <c:pt idx="194">
                  <c:v>3.7785130117389247</c:v>
                </c:pt>
                <c:pt idx="195">
                  <c:v>3.7691556907143986</c:v>
                </c:pt>
                <c:pt idx="196">
                  <c:v>3.7661896933101597</c:v>
                </c:pt>
                <c:pt idx="197">
                  <c:v>3.764400322956388</c:v>
                </c:pt>
                <c:pt idx="198">
                  <c:v>3.7618526944663833</c:v>
                </c:pt>
                <c:pt idx="199">
                  <c:v>3.7598943740254991</c:v>
                </c:pt>
                <c:pt idx="200">
                  <c:v>3.7496590320948999</c:v>
                </c:pt>
                <c:pt idx="201">
                  <c:v>3.7374312005145827</c:v>
                </c:pt>
                <c:pt idx="202">
                  <c:v>3.7282725978950171</c:v>
                </c:pt>
                <c:pt idx="203">
                  <c:v>3.7199938263676038</c:v>
                </c:pt>
                <c:pt idx="204">
                  <c:v>3.7152510288788494</c:v>
                </c:pt>
                <c:pt idx="205">
                  <c:v>3.6920533650340808</c:v>
                </c:pt>
                <c:pt idx="206">
                  <c:v>3.6807886115066824</c:v>
                </c:pt>
                <c:pt idx="207">
                  <c:v>3.680698029697635</c:v>
                </c:pt>
                <c:pt idx="208">
                  <c:v>3.6396856612426816</c:v>
                </c:pt>
                <c:pt idx="209">
                  <c:v>3.6314437690131722</c:v>
                </c:pt>
                <c:pt idx="210">
                  <c:v>3.6310376965367404</c:v>
                </c:pt>
                <c:pt idx="211">
                  <c:v>3.5935075893317654</c:v>
                </c:pt>
                <c:pt idx="212">
                  <c:v>3.584218112117405</c:v>
                </c:pt>
                <c:pt idx="213">
                  <c:v>3.5826314394896364</c:v>
                </c:pt>
                <c:pt idx="214">
                  <c:v>3.5759956202032677</c:v>
                </c:pt>
                <c:pt idx="215">
                  <c:v>3.5749567757645067</c:v>
                </c:pt>
                <c:pt idx="216">
                  <c:v>3.5729877081982049</c:v>
                </c:pt>
                <c:pt idx="217">
                  <c:v>3.5647843845039868</c:v>
                </c:pt>
                <c:pt idx="218">
                  <c:v>3.5626496722119168</c:v>
                </c:pt>
                <c:pt idx="219">
                  <c:v>3.5541255815130128</c:v>
                </c:pt>
                <c:pt idx="220">
                  <c:v>3.5439439424829065</c:v>
                </c:pt>
                <c:pt idx="221">
                  <c:v>3.5413295776666938</c:v>
                </c:pt>
                <c:pt idx="222">
                  <c:v>3.5276299008713385</c:v>
                </c:pt>
                <c:pt idx="223">
                  <c:v>3.5256925245050108</c:v>
                </c:pt>
                <c:pt idx="224">
                  <c:v>3.5210072524086038</c:v>
                </c:pt>
                <c:pt idx="225">
                  <c:v>3.5122840632818537</c:v>
                </c:pt>
                <c:pt idx="226">
                  <c:v>3.4884096889031979</c:v>
                </c:pt>
                <c:pt idx="227">
                  <c:v>3.4811558708280352</c:v>
                </c:pt>
                <c:pt idx="228">
                  <c:v>3.4715850541851898</c:v>
                </c:pt>
                <c:pt idx="229">
                  <c:v>3.4616485680634552</c:v>
                </c:pt>
                <c:pt idx="230">
                  <c:v>3.4527062265110291</c:v>
                </c:pt>
                <c:pt idx="231">
                  <c:v>3.3525683861793087</c:v>
                </c:pt>
                <c:pt idx="232">
                  <c:v>3.351989455435632</c:v>
                </c:pt>
                <c:pt idx="233">
                  <c:v>3.3432115901797474</c:v>
                </c:pt>
                <c:pt idx="234">
                  <c:v>3.3302107845715279</c:v>
                </c:pt>
                <c:pt idx="235">
                  <c:v>3.3285834497142019</c:v>
                </c:pt>
                <c:pt idx="236">
                  <c:v>3.2851070295668121</c:v>
                </c:pt>
                <c:pt idx="237">
                  <c:v>3.2769211320657741</c:v>
                </c:pt>
                <c:pt idx="238">
                  <c:v>3.182414652434554</c:v>
                </c:pt>
                <c:pt idx="239">
                  <c:v>3.1806992012960347</c:v>
                </c:pt>
                <c:pt idx="240">
                  <c:v>3.180412632838324</c:v>
                </c:pt>
                <c:pt idx="241">
                  <c:v>3.1427022457376155</c:v>
                </c:pt>
                <c:pt idx="242">
                  <c:v>3.1423894661188361</c:v>
                </c:pt>
                <c:pt idx="243">
                  <c:v>3.1341771075767664</c:v>
                </c:pt>
                <c:pt idx="244">
                  <c:v>3.1176026916900841</c:v>
                </c:pt>
                <c:pt idx="245">
                  <c:v>3.0913151596972228</c:v>
                </c:pt>
                <c:pt idx="246">
                  <c:v>3.0791812460476247</c:v>
                </c:pt>
                <c:pt idx="247">
                  <c:v>2.9556877503135057</c:v>
                </c:pt>
                <c:pt idx="248">
                  <c:v>2.9153998352122699</c:v>
                </c:pt>
                <c:pt idx="249">
                  <c:v>2.8744818176994666</c:v>
                </c:pt>
                <c:pt idx="250">
                  <c:v>2.8609366207000937</c:v>
                </c:pt>
                <c:pt idx="251">
                  <c:v>2.8115750058705933</c:v>
                </c:pt>
                <c:pt idx="252">
                  <c:v>2.6454222693490919</c:v>
                </c:pt>
                <c:pt idx="253">
                  <c:v>2.4424797690644486</c:v>
                </c:pt>
                <c:pt idx="254">
                  <c:v>2.1818435879447726</c:v>
                </c:pt>
              </c:numCache>
            </c:numRef>
          </c:yVal>
          <c:smooth val="0"/>
          <c:extLst>
            <c:ext xmlns:c16="http://schemas.microsoft.com/office/drawing/2014/chart" uri="{C3380CC4-5D6E-409C-BE32-E72D297353CC}">
              <c16:uniqueId val="{00000000-799F-4C09-B8A3-34A1837EF4D6}"/>
            </c:ext>
          </c:extLst>
        </c:ser>
        <c:dLbls>
          <c:showLegendKey val="0"/>
          <c:showVal val="0"/>
          <c:showCatName val="0"/>
          <c:showSerName val="0"/>
          <c:showPercent val="0"/>
          <c:showBubbleSize val="0"/>
        </c:dLbls>
        <c:axId val="501965920"/>
        <c:axId val="501966576"/>
      </c:scatterChart>
      <c:valAx>
        <c:axId val="501965920"/>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501966576"/>
        <c:crosses val="autoZero"/>
        <c:crossBetween val="midCat"/>
      </c:valAx>
      <c:valAx>
        <c:axId val="5019665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0196592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 films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B3FF-4654-86B0-C4B487D54BD3}"/>
            </c:ext>
          </c:extLst>
        </c:ser>
        <c:dLbls>
          <c:showLegendKey val="0"/>
          <c:showVal val="0"/>
          <c:showCatName val="0"/>
          <c:showSerName val="0"/>
          <c:showPercent val="0"/>
          <c:showBubbleSize val="0"/>
        </c:dLbls>
        <c:gapWidth val="219"/>
        <c:overlap val="-27"/>
        <c:axId val="511811208"/>
        <c:axId val="511804648"/>
      </c:barChart>
      <c:catAx>
        <c:axId val="51181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04648"/>
        <c:crosses val="autoZero"/>
        <c:auto val="1"/>
        <c:lblAlgn val="ctr"/>
        <c:lblOffset val="100"/>
        <c:noMultiLvlLbl val="0"/>
      </c:catAx>
      <c:valAx>
        <c:axId val="51180464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811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a:t>
            </a:r>
            <a:r>
              <a:rPr lang="en-US" baseline="0"/>
              <a:t> films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98D5-4991-9E8B-3AD17F34AFE9}"/>
            </c:ext>
          </c:extLst>
        </c:ser>
        <c:dLbls>
          <c:showLegendKey val="0"/>
          <c:showVal val="0"/>
          <c:showCatName val="0"/>
          <c:showSerName val="0"/>
          <c:showPercent val="0"/>
          <c:showBubbleSize val="0"/>
        </c:dLbls>
        <c:gapWidth val="120"/>
        <c:axId val="380830040"/>
        <c:axId val="380834960"/>
      </c:barChart>
      <c:catAx>
        <c:axId val="380830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834960"/>
        <c:crosses val="autoZero"/>
        <c:auto val="1"/>
        <c:lblAlgn val="ctr"/>
        <c:lblOffset val="100"/>
        <c:noMultiLvlLbl val="0"/>
      </c:catAx>
      <c:valAx>
        <c:axId val="380834960"/>
        <c:scaling>
          <c:orientation val="minMax"/>
        </c:scaling>
        <c:delete val="0"/>
        <c:axPos val="b"/>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830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Highest-grossing</a:t>
            </a:r>
            <a:r>
              <a:rPr lang="en-US" baseline="0"/>
              <a:t> films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Sheet1!$B$3:$B$12</c:f>
              <c:strCache>
                <c:ptCount val="10"/>
                <c:pt idx="0">
                  <c:v>Avengers: Endgame</c:v>
                </c:pt>
                <c:pt idx="1">
                  <c:v>Avatar</c:v>
                </c:pt>
                <c:pt idx="2">
                  <c:v>Titanic</c:v>
                </c:pt>
                <c:pt idx="3">
                  <c:v>Star Wars: The Force Awakens</c:v>
                </c:pt>
                <c:pt idx="4">
                  <c:v>Avengers: Infinity War</c:v>
                </c:pt>
                <c:pt idx="5">
                  <c:v>Jurassic World</c:v>
                </c:pt>
                <c:pt idx="6">
                  <c:v>The Lion King film currently playing</c:v>
                </c:pt>
                <c:pt idx="7">
                  <c:v>The Avengers</c:v>
                </c:pt>
                <c:pt idx="8">
                  <c:v>Furious 7</c:v>
                </c:pt>
                <c:pt idx="9">
                  <c:v>Avengers: Age of Ultron</c:v>
                </c:pt>
              </c:strCache>
            </c:strRef>
          </c:cat>
          <c:val>
            <c:numRef>
              <c:f>Sheet1!$C$3:$C$12</c:f>
              <c:numCache>
                <c:formatCode>"$"#,##0_);[Red]\("$"#,##0\)</c:formatCode>
                <c:ptCount val="10"/>
                <c:pt idx="0">
                  <c:v>2797800564</c:v>
                </c:pt>
                <c:pt idx="1">
                  <c:v>2789679794</c:v>
                </c:pt>
                <c:pt idx="2">
                  <c:v>2187463944</c:v>
                </c:pt>
                <c:pt idx="3">
                  <c:v>2068223624</c:v>
                </c:pt>
                <c:pt idx="4">
                  <c:v>2048359754</c:v>
                </c:pt>
                <c:pt idx="5">
                  <c:v>1671713208</c:v>
                </c:pt>
                <c:pt idx="6">
                  <c:v>1654637574</c:v>
                </c:pt>
                <c:pt idx="7">
                  <c:v>1518812988</c:v>
                </c:pt>
                <c:pt idx="8">
                  <c:v>1516045911</c:v>
                </c:pt>
                <c:pt idx="9">
                  <c:v>1405403694</c:v>
                </c:pt>
              </c:numCache>
            </c:numRef>
          </c:val>
          <c:extLst>
            <c:ext xmlns:c16="http://schemas.microsoft.com/office/drawing/2014/chart" uri="{C3380CC4-5D6E-409C-BE32-E72D297353CC}">
              <c16:uniqueId val="{00000000-0583-46F8-8933-5B1AE421E012}"/>
            </c:ext>
          </c:extLst>
        </c:ser>
        <c:dLbls>
          <c:showLegendKey val="0"/>
          <c:showVal val="0"/>
          <c:showCatName val="0"/>
          <c:showSerName val="0"/>
          <c:showPercent val="0"/>
          <c:showBubbleSize val="0"/>
        </c:dLbls>
        <c:gapWidth val="219"/>
        <c:axId val="380830040"/>
        <c:axId val="380834960"/>
      </c:barChart>
      <c:catAx>
        <c:axId val="380830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834960"/>
        <c:crosses val="autoZero"/>
        <c:auto val="1"/>
        <c:lblAlgn val="ctr"/>
        <c:lblOffset val="100"/>
        <c:noMultiLvlLbl val="0"/>
      </c:catAx>
      <c:valAx>
        <c:axId val="380834960"/>
        <c:scaling>
          <c:orientation val="minMax"/>
        </c:scaling>
        <c:delete val="0"/>
        <c:axPos val="b"/>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830040"/>
        <c:crosses val="autoZero"/>
        <c:crossBetween val="between"/>
        <c:dispUnits>
          <c:builtInUnit val="hundredMillion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FE42-C54F-4F08-80D7-639D88D9DEAE}"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F0735-F145-4B9C-9BE5-23AA3F3DE317}" type="slidenum">
              <a:rPr lang="en-US" smtClean="0"/>
              <a:t>‹#›</a:t>
            </a:fld>
            <a:endParaRPr lang="en-US"/>
          </a:p>
        </p:txBody>
      </p:sp>
    </p:spTree>
    <p:extLst>
      <p:ext uri="{BB962C8B-B14F-4D97-AF65-F5344CB8AC3E}">
        <p14:creationId xmlns:p14="http://schemas.microsoft.com/office/powerpoint/2010/main" val="4290045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erialmentor.com/dataviz/figure-titles-captions.html#fig:table-exampl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rialmentor.com/dataviz/visualizing-amounts.html#fig:income-by-ag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serialmentor.com/dataviz/visualizing-amounts.html#fig:income-by-age-sorted"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rialmentor.com/dataviz/visualizing-amounts.html#fig:income-by-ag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serialmentor.com/dataviz/visualizing-amounts.html#fig:income-by-age-sorted"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erialmentor.com/dataviz/visualizing-amounts.html#fig:income-by-age-race-dodge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erialmentor.com/dataviz/visualizing-amounts.html#fig:income-by-age-race-dodged"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erialmentor.com/dataviz/visualizing-amounts.html#fig:Americas-life-expec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erialmentor.com/dataviz/visualizing-amounts.html#fig:Americas-life-expect-bar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kl2g40GoRx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atavizproject.com/data-type/dumbbell-plo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a:t>
            </a:fld>
            <a:endParaRPr lang="en-US"/>
          </a:p>
        </p:txBody>
      </p:sp>
    </p:spTree>
    <p:extLst>
      <p:ext uri="{BB962C8B-B14F-4D97-AF65-F5344CB8AC3E}">
        <p14:creationId xmlns:p14="http://schemas.microsoft.com/office/powerpoint/2010/main" val="1010660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https://i0.wp.com/</a:t>
            </a:r>
            <a:r>
              <a:rPr lang="en-US" dirty="0" err="1"/>
              <a:t>newmr.org</a:t>
            </a:r>
            <a:r>
              <a:rPr lang="en-US" dirty="0"/>
              <a:t>/wp-content/uploads/sites/2/2018/08/Pic-1.png?ssl=1</a:t>
            </a:r>
          </a:p>
        </p:txBody>
      </p:sp>
      <p:sp>
        <p:nvSpPr>
          <p:cNvPr id="4" name="Slide Number Placeholder 3"/>
          <p:cNvSpPr>
            <a:spLocks noGrp="1"/>
          </p:cNvSpPr>
          <p:nvPr>
            <p:ph type="sldNum" sz="quarter" idx="5"/>
          </p:nvPr>
        </p:nvSpPr>
        <p:spPr/>
        <p:txBody>
          <a:bodyPr/>
          <a:lstStyle/>
          <a:p>
            <a:fld id="{4BAF0735-F145-4B9C-9BE5-23AA3F3DE317}" type="slidenum">
              <a:rPr lang="en-US" smtClean="0"/>
              <a:t>10</a:t>
            </a:fld>
            <a:endParaRPr lang="en-US"/>
          </a:p>
        </p:txBody>
      </p:sp>
    </p:spTree>
    <p:extLst>
      <p:ext uri="{BB962C8B-B14F-4D97-AF65-F5344CB8AC3E}">
        <p14:creationId xmlns:p14="http://schemas.microsoft.com/office/powerpoint/2010/main" val="364467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each rule?</a:t>
            </a:r>
          </a:p>
          <a:p>
            <a:r>
              <a:rPr lang="en-US" sz="1200" b="0" i="0" kern="1200" dirty="0">
                <a:solidFill>
                  <a:schemeClr val="tx1"/>
                </a:solidFill>
                <a:effectLst/>
                <a:latin typeface="+mn-lt"/>
                <a:ea typeface="+mn-ea"/>
                <a:cs typeface="+mn-cs"/>
              </a:rPr>
              <a:t>“When authors draw tables with horizontal lines between data rows, the intent is usually to help the eye follow individual lines. However, unless the table is very wide and sparse, this visual aid is not normally needed. We don’t draw horizontal lines between rows in a piece of regular text either. The cost of horizontal (or vertical) lines is visual clutter. Compare parts (a) and (c) of Figure </a:t>
            </a:r>
            <a:r>
              <a:rPr lang="en-US" sz="1200" b="0" i="0" u="none" strike="noStrike" kern="1200" dirty="0">
                <a:solidFill>
                  <a:schemeClr val="tx1"/>
                </a:solidFill>
                <a:effectLst/>
                <a:latin typeface="+mn-lt"/>
                <a:ea typeface="+mn-ea"/>
                <a:cs typeface="+mn-cs"/>
                <a:hlinkClick r:id="rId3"/>
              </a:rPr>
              <a:t>22.7</a:t>
            </a:r>
            <a:r>
              <a:rPr lang="en-US" sz="1200" b="0" i="0" kern="1200" dirty="0">
                <a:solidFill>
                  <a:schemeClr val="tx1"/>
                </a:solidFill>
                <a:effectLst/>
                <a:latin typeface="+mn-lt"/>
                <a:ea typeface="+mn-ea"/>
                <a:cs typeface="+mn-cs"/>
              </a:rPr>
              <a:t>. Part (c) is much easier to read than part (a). If we feel that a visual aid separating table rows is necessary, then alternating lighter and darker shading of rows tends to work well without creating much clutter (Figure </a:t>
            </a:r>
            <a:r>
              <a:rPr lang="en-US" sz="1200" b="0" i="0" u="none" strike="noStrike" kern="1200" dirty="0">
                <a:solidFill>
                  <a:schemeClr val="tx1"/>
                </a:solidFill>
                <a:effectLst/>
                <a:latin typeface="+mn-lt"/>
                <a:ea typeface="+mn-ea"/>
                <a:cs typeface="+mn-cs"/>
                <a:hlinkClick r:id="rId3"/>
              </a:rPr>
              <a:t>22.7</a:t>
            </a:r>
            <a:r>
              <a:rPr lang="en-US" sz="1200" b="0" i="0" kern="1200" dirty="0">
                <a:solidFill>
                  <a:schemeClr val="tx1"/>
                </a:solidFill>
                <a:effectLst/>
                <a:latin typeface="+mn-lt"/>
                <a:ea typeface="+mn-ea"/>
                <a:cs typeface="+mn-cs"/>
              </a:rPr>
              <a:t>d).” – Chapter 22 of our textbook.</a:t>
            </a:r>
          </a:p>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11</a:t>
            </a:fld>
            <a:endParaRPr lang="en-US"/>
          </a:p>
        </p:txBody>
      </p:sp>
    </p:spTree>
    <p:extLst>
      <p:ext uri="{BB962C8B-B14F-4D97-AF65-F5344CB8AC3E}">
        <p14:creationId xmlns:p14="http://schemas.microsoft.com/office/powerpoint/2010/main" val="47944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12</a:t>
            </a:fld>
            <a:endParaRPr lang="en-US"/>
          </a:p>
        </p:txBody>
      </p:sp>
    </p:spTree>
    <p:extLst>
      <p:ext uri="{BB962C8B-B14F-4D97-AF65-F5344CB8AC3E}">
        <p14:creationId xmlns:p14="http://schemas.microsoft.com/office/powerpoint/2010/main" val="183613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told you, if we are interested in multiple units of measure, a table is likely better. </a:t>
            </a:r>
          </a:p>
          <a:p>
            <a:r>
              <a:rPr lang="en-US" dirty="0"/>
              <a:t>However, in practice, we often need to determine a variable to focus on. </a:t>
            </a:r>
          </a:p>
          <a:p>
            <a:r>
              <a:rPr lang="en-US" dirty="0"/>
              <a:t>Let’s say we want to do that for this table.</a:t>
            </a:r>
          </a:p>
          <a:p>
            <a:r>
              <a:rPr lang="en-US" dirty="0"/>
              <a:t>Then, we can draw a figure where bar height represents the worldwide gross. </a:t>
            </a:r>
          </a:p>
          <a:p>
            <a:r>
              <a:rPr lang="en-US" dirty="0"/>
              <a:t>In the figure, movie title should be placed under each bar. </a:t>
            </a:r>
          </a:p>
          <a:p>
            <a:r>
              <a:rPr lang="en-US" dirty="0"/>
              <a:t>However, they are often so long that they won’t fit. </a:t>
            </a:r>
          </a:p>
          <a:p>
            <a:endParaRPr lang="en-US" dirty="0"/>
          </a:p>
          <a:p>
            <a:r>
              <a:rPr lang="en-US" dirty="0"/>
              <a:t>I made further modifications. </a:t>
            </a:r>
          </a:p>
          <a:p>
            <a:r>
              <a:rPr lang="en-US" dirty="0"/>
              <a:t>What did I do? </a:t>
            </a:r>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13</a:t>
            </a:fld>
            <a:endParaRPr lang="en-US"/>
          </a:p>
        </p:txBody>
      </p:sp>
    </p:spTree>
    <p:extLst>
      <p:ext uri="{BB962C8B-B14F-4D97-AF65-F5344CB8AC3E}">
        <p14:creationId xmlns:p14="http://schemas.microsoft.com/office/powerpoint/2010/main" val="3604514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is to broaden the bars/space between bars and make the title small enough to fit. </a:t>
            </a:r>
          </a:p>
          <a:p>
            <a:r>
              <a:rPr lang="en-US" dirty="0"/>
              <a:t>This might be a waste of space, though.</a:t>
            </a:r>
          </a:p>
          <a:p>
            <a:r>
              <a:rPr lang="en-US" dirty="0"/>
              <a:t>First, what kind of information is delivered? </a:t>
            </a:r>
          </a:p>
          <a:p>
            <a:r>
              <a:rPr lang="en-US" dirty="0"/>
              <a:t>It is bar heights in reference to y-axis values, along with movie title. </a:t>
            </a:r>
          </a:p>
          <a:p>
            <a:r>
              <a:rPr lang="en-US" dirty="0"/>
              <a:t>In other words, bar widths and spaces between bars take up the space without conveying information. </a:t>
            </a:r>
          </a:p>
        </p:txBody>
      </p:sp>
      <p:sp>
        <p:nvSpPr>
          <p:cNvPr id="4" name="Slide Number Placeholder 3"/>
          <p:cNvSpPr>
            <a:spLocks noGrp="1"/>
          </p:cNvSpPr>
          <p:nvPr>
            <p:ph type="sldNum" sz="quarter" idx="10"/>
          </p:nvPr>
        </p:nvSpPr>
        <p:spPr/>
        <p:txBody>
          <a:bodyPr/>
          <a:lstStyle/>
          <a:p>
            <a:fld id="{4BAF0735-F145-4B9C-9BE5-23AA3F3DE317}" type="slidenum">
              <a:rPr lang="en-US" smtClean="0"/>
              <a:t>14</a:t>
            </a:fld>
            <a:endParaRPr lang="en-US"/>
          </a:p>
        </p:txBody>
      </p:sp>
    </p:spTree>
    <p:extLst>
      <p:ext uri="{BB962C8B-B14F-4D97-AF65-F5344CB8AC3E}">
        <p14:creationId xmlns:p14="http://schemas.microsoft.com/office/powerpoint/2010/main" val="39944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bar widths and spaces between bars take up space without adding info, we can write the titles in multiple lines to reduce the wasted space and fit better. </a:t>
            </a:r>
          </a:p>
          <a:p>
            <a:r>
              <a:rPr lang="en-US" dirty="0"/>
              <a:t>However, I still think this figure wastes space…</a:t>
            </a:r>
          </a:p>
        </p:txBody>
      </p:sp>
      <p:sp>
        <p:nvSpPr>
          <p:cNvPr id="4" name="Slide Number Placeholder 3"/>
          <p:cNvSpPr>
            <a:spLocks noGrp="1"/>
          </p:cNvSpPr>
          <p:nvPr>
            <p:ph type="sldNum" sz="quarter" idx="10"/>
          </p:nvPr>
        </p:nvSpPr>
        <p:spPr/>
        <p:txBody>
          <a:bodyPr/>
          <a:lstStyle/>
          <a:p>
            <a:fld id="{4BAF0735-F145-4B9C-9BE5-23AA3F3DE317}" type="slidenum">
              <a:rPr lang="en-US" smtClean="0"/>
              <a:t>15</a:t>
            </a:fld>
            <a:endParaRPr lang="en-US"/>
          </a:p>
        </p:txBody>
      </p:sp>
    </p:spTree>
    <p:extLst>
      <p:ext uri="{BB962C8B-B14F-4D97-AF65-F5344CB8AC3E}">
        <p14:creationId xmlns:p14="http://schemas.microsoft.com/office/powerpoint/2010/main" val="90974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when you want to keep x-axis labels as-is or you need to make the figure thinner, you might want to tilt the movie titles. </a:t>
            </a:r>
          </a:p>
          <a:p>
            <a:r>
              <a:rPr lang="en-US" dirty="0"/>
              <a:t>I personally think this figure delivers the message more efficiently without wasting as much space.</a:t>
            </a:r>
          </a:p>
          <a:p>
            <a:r>
              <a:rPr lang="en-US" dirty="0"/>
              <a:t>(But this might be ugly or hard to read.)</a:t>
            </a:r>
          </a:p>
        </p:txBody>
      </p:sp>
      <p:sp>
        <p:nvSpPr>
          <p:cNvPr id="4" name="Slide Number Placeholder 3"/>
          <p:cNvSpPr>
            <a:spLocks noGrp="1"/>
          </p:cNvSpPr>
          <p:nvPr>
            <p:ph type="sldNum" sz="quarter" idx="10"/>
          </p:nvPr>
        </p:nvSpPr>
        <p:spPr/>
        <p:txBody>
          <a:bodyPr/>
          <a:lstStyle/>
          <a:p>
            <a:fld id="{4BAF0735-F145-4B9C-9BE5-23AA3F3DE317}" type="slidenum">
              <a:rPr lang="en-US" smtClean="0"/>
              <a:t>16</a:t>
            </a:fld>
            <a:endParaRPr lang="en-US"/>
          </a:p>
        </p:txBody>
      </p:sp>
    </p:spTree>
    <p:extLst>
      <p:ext uri="{BB962C8B-B14F-4D97-AF65-F5344CB8AC3E}">
        <p14:creationId xmlns:p14="http://schemas.microsoft.com/office/powerpoint/2010/main" val="403684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consider efficiency to be the amount of information relative to the space used for figure…</a:t>
            </a:r>
          </a:p>
          <a:p>
            <a:r>
              <a:rPr lang="en-US" dirty="0"/>
              <a:t>To me, the total amount of information in each the two versions is same, but the used space is different... So the horizontal figure is arguably more efficient.</a:t>
            </a:r>
          </a:p>
          <a:p>
            <a:r>
              <a:rPr lang="en-US" dirty="0"/>
              <a:t>Of course, you can always make figures smaller </a:t>
            </a:r>
            <a:r>
              <a:rPr lang="en-US" i="1" dirty="0"/>
              <a:t>altogether</a:t>
            </a:r>
            <a:r>
              <a:rPr lang="en-US" dirty="0"/>
              <a:t>.  Note that I am not talking about that. </a:t>
            </a:r>
          </a:p>
          <a:p>
            <a:r>
              <a:rPr lang="en-US" dirty="0"/>
              <a:t>While the font size is a part of the amount of information, the font size for the x- and y-axis are the same in the figures. </a:t>
            </a:r>
          </a:p>
          <a:p>
            <a:r>
              <a:rPr lang="en-US" dirty="0"/>
              <a:t>Of course, bar heights are the same, too. </a:t>
            </a:r>
          </a:p>
          <a:p>
            <a:r>
              <a:rPr lang="en-US" dirty="0"/>
              <a:t>The only difference is bar widths, spaces between the bars and the orientation of x-axis. </a:t>
            </a:r>
          </a:p>
          <a:p>
            <a:r>
              <a:rPr lang="en-US" dirty="0"/>
              <a:t>The key is to recognize what components of the figures do not deliver the message and how to reduce them without affecting the information. </a:t>
            </a:r>
          </a:p>
        </p:txBody>
      </p:sp>
      <p:sp>
        <p:nvSpPr>
          <p:cNvPr id="4" name="Slide Number Placeholder 3"/>
          <p:cNvSpPr>
            <a:spLocks noGrp="1"/>
          </p:cNvSpPr>
          <p:nvPr>
            <p:ph type="sldNum" sz="quarter" idx="5"/>
          </p:nvPr>
        </p:nvSpPr>
        <p:spPr/>
        <p:txBody>
          <a:bodyPr/>
          <a:lstStyle/>
          <a:p>
            <a:fld id="{4BAF0735-F145-4B9C-9BE5-23AA3F3DE317}" type="slidenum">
              <a:rPr lang="en-US" smtClean="0"/>
              <a:t>17</a:t>
            </a:fld>
            <a:endParaRPr lang="en-US"/>
          </a:p>
        </p:txBody>
      </p:sp>
    </p:spTree>
    <p:extLst>
      <p:ext uri="{BB962C8B-B14F-4D97-AF65-F5344CB8AC3E}">
        <p14:creationId xmlns:p14="http://schemas.microsoft.com/office/powerpoint/2010/main" val="297506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18</a:t>
            </a:fld>
            <a:endParaRPr lang="en-US"/>
          </a:p>
        </p:txBody>
      </p:sp>
    </p:spTree>
    <p:extLst>
      <p:ext uri="{BB962C8B-B14F-4D97-AF65-F5344CB8AC3E}">
        <p14:creationId xmlns:p14="http://schemas.microsoft.com/office/powerpoint/2010/main" val="421095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19</a:t>
            </a:fld>
            <a:endParaRPr lang="en-US"/>
          </a:p>
        </p:txBody>
      </p:sp>
    </p:spTree>
    <p:extLst>
      <p:ext uri="{BB962C8B-B14F-4D97-AF65-F5344CB8AC3E}">
        <p14:creationId xmlns:p14="http://schemas.microsoft.com/office/powerpoint/2010/main" val="293037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a:t>
            </a:fld>
            <a:endParaRPr lang="en-US"/>
          </a:p>
        </p:txBody>
      </p:sp>
    </p:spTree>
    <p:extLst>
      <p:ext uri="{BB962C8B-B14F-4D97-AF65-F5344CB8AC3E}">
        <p14:creationId xmlns:p14="http://schemas.microsoft.com/office/powerpoint/2010/main" val="4205345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should only rearrange bars, however, when there is no natural ordering to the categories the bars represent. Whenever there is a natural ordering (i.e., when our categorical variable is an ordered factor) we should retain that ordering in the visualization. For example, Figure </a:t>
            </a:r>
            <a:r>
              <a:rPr lang="en-US" sz="1200" b="0" i="0" u="none" strike="noStrike" kern="1200" dirty="0">
                <a:solidFill>
                  <a:schemeClr val="tx1"/>
                </a:solidFill>
                <a:effectLst/>
                <a:latin typeface="+mn-lt"/>
                <a:ea typeface="+mn-ea"/>
                <a:cs typeface="+mn-cs"/>
                <a:hlinkClick r:id="rId3"/>
              </a:rPr>
              <a:t>6.5</a:t>
            </a:r>
            <a:r>
              <a:rPr lang="en-US" sz="1200" b="0" i="0" kern="1200" dirty="0">
                <a:solidFill>
                  <a:schemeClr val="tx1"/>
                </a:solidFill>
                <a:effectLst/>
                <a:latin typeface="+mn-lt"/>
                <a:ea typeface="+mn-ea"/>
                <a:cs typeface="+mn-cs"/>
              </a:rPr>
              <a:t> shows the median annual income in the U.S. by age groups. In this case, the bars should be arranged in order of increasing age. Sorting by bar height while shuffling the age groups makes no sense (Figure </a:t>
            </a:r>
            <a:r>
              <a:rPr lang="en-US" sz="1200" b="0" i="0" u="none" strike="noStrike" kern="1200" dirty="0">
                <a:solidFill>
                  <a:schemeClr val="tx1"/>
                </a:solidFill>
                <a:effectLst/>
                <a:latin typeface="+mn-lt"/>
                <a:ea typeface="+mn-ea"/>
                <a:cs typeface="+mn-cs"/>
                <a:hlinkClick r:id="rId4"/>
              </a:rPr>
              <a:t>6.6</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20</a:t>
            </a:fld>
            <a:endParaRPr lang="en-US"/>
          </a:p>
        </p:txBody>
      </p:sp>
    </p:spTree>
    <p:extLst>
      <p:ext uri="{BB962C8B-B14F-4D97-AF65-F5344CB8AC3E}">
        <p14:creationId xmlns:p14="http://schemas.microsoft.com/office/powerpoint/2010/main" val="1422862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should only rearrange bars, however, when there is no natural ordering to the categories the bars represent. Whenever there is a natural ordering (i.e., when our categorical variable is an ordered factor) we should retain that ordering in the visualization. For example, Figure </a:t>
            </a:r>
            <a:r>
              <a:rPr lang="en-US" sz="1200" b="0" i="0" u="none" strike="noStrike" kern="1200" dirty="0">
                <a:solidFill>
                  <a:schemeClr val="tx1"/>
                </a:solidFill>
                <a:effectLst/>
                <a:latin typeface="+mn-lt"/>
                <a:ea typeface="+mn-ea"/>
                <a:cs typeface="+mn-cs"/>
                <a:hlinkClick r:id="rId3"/>
              </a:rPr>
              <a:t>6.5</a:t>
            </a:r>
            <a:r>
              <a:rPr lang="en-US" sz="1200" b="0" i="0" kern="1200" dirty="0">
                <a:solidFill>
                  <a:schemeClr val="tx1"/>
                </a:solidFill>
                <a:effectLst/>
                <a:latin typeface="+mn-lt"/>
                <a:ea typeface="+mn-ea"/>
                <a:cs typeface="+mn-cs"/>
              </a:rPr>
              <a:t> shows the median annual income in the U.S. by age groups. In this case, the bars should be arranged in order of increasing age. Sorting by bar height while shuffling the age groups makes no sense (Figure </a:t>
            </a:r>
            <a:r>
              <a:rPr lang="en-US" sz="1200" b="0" i="0" u="none" strike="noStrike" kern="1200" dirty="0">
                <a:solidFill>
                  <a:schemeClr val="tx1"/>
                </a:solidFill>
                <a:effectLst/>
                <a:latin typeface="+mn-lt"/>
                <a:ea typeface="+mn-ea"/>
                <a:cs typeface="+mn-cs"/>
                <a:hlinkClick r:id="rId4"/>
              </a:rPr>
              <a:t>6.6</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21</a:t>
            </a:fld>
            <a:endParaRPr lang="en-US"/>
          </a:p>
        </p:txBody>
      </p:sp>
    </p:spTree>
    <p:extLst>
      <p:ext uri="{BB962C8B-B14F-4D97-AF65-F5344CB8AC3E}">
        <p14:creationId xmlns:p14="http://schemas.microsoft.com/office/powerpoint/2010/main" val="1565730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examples from the previous subsection showed how a quantitative amount varied with respect to one categorical variable. Frequently, however, we are interested in two categorical variables at the same time. For example, the U.S. Census Bureau provides median income levels broken down by both age and race. We can visualize this dataset with a </a:t>
            </a:r>
            <a:r>
              <a:rPr lang="en-US" sz="1200" b="0" i="1" kern="1200" dirty="0">
                <a:solidFill>
                  <a:schemeClr val="tx1"/>
                </a:solidFill>
                <a:effectLst/>
                <a:latin typeface="+mn-lt"/>
                <a:ea typeface="+mn-ea"/>
                <a:cs typeface="+mn-cs"/>
              </a:rPr>
              <a:t>grouped bar plot</a:t>
            </a:r>
            <a:r>
              <a:rPr lang="en-US" sz="1200" b="0" i="0" kern="1200" dirty="0">
                <a:solidFill>
                  <a:schemeClr val="tx1"/>
                </a:solidFill>
                <a:effectLst/>
                <a:latin typeface="+mn-lt"/>
                <a:ea typeface="+mn-ea"/>
                <a:cs typeface="+mn-cs"/>
              </a:rPr>
              <a:t> (Figure </a:t>
            </a:r>
            <a:r>
              <a:rPr lang="en-US" sz="1200" b="0" i="0" u="none" strike="noStrike" kern="1200" dirty="0">
                <a:solidFill>
                  <a:schemeClr val="tx1"/>
                </a:solidFill>
                <a:effectLst/>
                <a:latin typeface="+mn-lt"/>
                <a:ea typeface="+mn-ea"/>
                <a:cs typeface="+mn-cs"/>
                <a:hlinkClick r:id="rId3"/>
              </a:rPr>
              <a:t>6.7</a:t>
            </a:r>
            <a:r>
              <a:rPr lang="en-US" sz="1200" b="0" i="0" kern="1200" dirty="0">
                <a:solidFill>
                  <a:schemeClr val="tx1"/>
                </a:solidFill>
                <a:effectLst/>
                <a:latin typeface="+mn-lt"/>
                <a:ea typeface="+mn-ea"/>
                <a:cs typeface="+mn-cs"/>
              </a:rPr>
              <a:t>). In a grouped bar plot, we draw a group of bars at each position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determined by one categorical variable, and then we draw bars within each group according to the other categorical variable.</a:t>
            </a:r>
          </a:p>
        </p:txBody>
      </p:sp>
      <p:sp>
        <p:nvSpPr>
          <p:cNvPr id="4" name="Slide Number Placeholder 3"/>
          <p:cNvSpPr>
            <a:spLocks noGrp="1"/>
          </p:cNvSpPr>
          <p:nvPr>
            <p:ph type="sldNum" sz="quarter" idx="10"/>
          </p:nvPr>
        </p:nvSpPr>
        <p:spPr/>
        <p:txBody>
          <a:bodyPr/>
          <a:lstStyle/>
          <a:p>
            <a:fld id="{4BAF0735-F145-4B9C-9BE5-23AA3F3DE317}" type="slidenum">
              <a:rPr lang="en-US" smtClean="0"/>
              <a:t>22</a:t>
            </a:fld>
            <a:endParaRPr lang="en-US"/>
          </a:p>
        </p:txBody>
      </p:sp>
    </p:spTree>
    <p:extLst>
      <p:ext uri="{BB962C8B-B14F-4D97-AF65-F5344CB8AC3E}">
        <p14:creationId xmlns:p14="http://schemas.microsoft.com/office/powerpoint/2010/main" val="2800694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Grouped bar plots show a lot of information at once and they can be confusing. In fact, even though I have not labeled Figure </a:t>
            </a:r>
            <a:r>
              <a:rPr lang="en-US" sz="1200" b="0" i="0" u="none" strike="noStrike" kern="1200">
                <a:solidFill>
                  <a:schemeClr val="tx1"/>
                </a:solidFill>
                <a:effectLst/>
                <a:latin typeface="+mn-lt"/>
                <a:ea typeface="+mn-ea"/>
                <a:cs typeface="+mn-cs"/>
                <a:hlinkClick r:id="rId3"/>
              </a:rPr>
              <a:t>6.7</a:t>
            </a:r>
            <a:r>
              <a:rPr lang="en-US" sz="1200" b="0" i="0" kern="1200">
                <a:solidFill>
                  <a:schemeClr val="tx1"/>
                </a:solidFill>
                <a:effectLst/>
                <a:latin typeface="+mn-lt"/>
                <a:ea typeface="+mn-ea"/>
                <a:cs typeface="+mn-cs"/>
              </a:rPr>
              <a:t> as bad or ugly, I find it difficult to read. In particular, it is difficult to compare median incomes across age groups for a given racial group. So this figure is only appropriate if we are primarily interested in the differences in income levels among racial groups, separately for specific age groups.</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23</a:t>
            </a:fld>
            <a:endParaRPr lang="en-US"/>
          </a:p>
        </p:txBody>
      </p:sp>
    </p:spTree>
    <p:extLst>
      <p:ext uri="{BB962C8B-B14F-4D97-AF65-F5344CB8AC3E}">
        <p14:creationId xmlns:p14="http://schemas.microsoft.com/office/powerpoint/2010/main" val="836967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of drawing groups of bars side-by-side, it is sometimes preferable to stack bars on top of each other. It’s a timeline of the change in market share, in percent, of three companies that are the only manufacturers of a particular device. We’ll call the companies Orange, Green, and Blue and use those colors in our charts. It shows that in Y1 Q1, the orange company dominated, but as time goes, the blue company increases its influence and takes more than 75% of the market share at Y2 Q2. During the times, it seems the green company does not change it share much.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24</a:t>
            </a:fld>
            <a:endParaRPr lang="en-US"/>
          </a:p>
        </p:txBody>
      </p:sp>
    </p:spTree>
    <p:extLst>
      <p:ext uri="{BB962C8B-B14F-4D97-AF65-F5344CB8AC3E}">
        <p14:creationId xmlns:p14="http://schemas.microsoft.com/office/powerpoint/2010/main" val="1426599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may want to go fancier and make stacked area chart instead of stacked bar chart. </a:t>
            </a:r>
          </a:p>
          <a:p>
            <a:r>
              <a:rPr lang="en-US" sz="1200" b="0" i="0" kern="1200" dirty="0">
                <a:solidFill>
                  <a:schemeClr val="tx1"/>
                </a:solidFill>
                <a:effectLst/>
                <a:latin typeface="+mn-lt"/>
                <a:ea typeface="+mn-ea"/>
                <a:cs typeface="+mn-cs"/>
              </a:rPr>
              <a:t>At a glance, you may think it is simply bars put together. </a:t>
            </a:r>
          </a:p>
          <a:p>
            <a:r>
              <a:rPr lang="en-US" sz="1200" b="0" i="0" kern="1200" dirty="0">
                <a:solidFill>
                  <a:schemeClr val="tx1"/>
                </a:solidFill>
                <a:effectLst/>
                <a:latin typeface="+mn-lt"/>
                <a:ea typeface="+mn-ea"/>
                <a:cs typeface="+mn-cs"/>
              </a:rPr>
              <a:t>However, reading this figure is actually much more confusing than stacked bar chart. </a:t>
            </a:r>
          </a:p>
          <a:p>
            <a:r>
              <a:rPr lang="en-US" sz="1200" b="0" i="0" kern="1200" dirty="0">
                <a:solidFill>
                  <a:schemeClr val="tx1"/>
                </a:solidFill>
                <a:effectLst/>
                <a:latin typeface="+mn-lt"/>
                <a:ea typeface="+mn-ea"/>
                <a:cs typeface="+mn-cs"/>
              </a:rPr>
              <a:t>Of course, you can see that orange started out dominating the market, but Blue expanded rapidly and took over. </a:t>
            </a:r>
          </a:p>
          <a:p>
            <a:r>
              <a:rPr lang="en-US" sz="1200" b="0" i="0" kern="1200" dirty="0">
                <a:solidFill>
                  <a:schemeClr val="tx1"/>
                </a:solidFill>
                <a:effectLst/>
                <a:latin typeface="+mn-lt"/>
                <a:ea typeface="+mn-ea"/>
                <a:cs typeface="+mn-cs"/>
              </a:rPr>
              <a:t>But here’s the harder question: How did Green do over this period?</a:t>
            </a:r>
          </a:p>
          <a:p>
            <a:r>
              <a:rPr lang="en-US" sz="1200" b="0" i="0" kern="1200" dirty="0">
                <a:solidFill>
                  <a:schemeClr val="tx1"/>
                </a:solidFill>
                <a:effectLst/>
                <a:latin typeface="+mn-lt"/>
                <a:ea typeface="+mn-ea"/>
                <a:cs typeface="+mn-cs"/>
              </a:rPr>
              <a:t>To the unwary, it looks like Green lost a bit of market share. Not nearly as much as Orange, of course, but the green swath certainly gets thinner as we move to the right end of the chart.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25</a:t>
            </a:fld>
            <a:endParaRPr lang="en-US"/>
          </a:p>
        </p:txBody>
      </p:sp>
    </p:spTree>
    <p:extLst>
      <p:ext uri="{BB962C8B-B14F-4D97-AF65-F5344CB8AC3E}">
        <p14:creationId xmlns:p14="http://schemas.microsoft.com/office/powerpoint/2010/main" val="4255778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thickness of a stream at </a:t>
            </a:r>
            <a:r>
              <a:rPr lang="en-US" sz="1200" b="0" i="0" kern="1200">
                <a:solidFill>
                  <a:schemeClr val="tx1"/>
                </a:solidFill>
                <a:effectLst/>
                <a:latin typeface="+mn-lt"/>
                <a:ea typeface="+mn-ea"/>
                <a:cs typeface="+mn-cs"/>
              </a:rPr>
              <a:t>right angles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AF0735-F145-4B9C-9BE5-23AA3F3DE317}" type="slidenum">
              <a:rPr lang="en-US" smtClean="0"/>
              <a:t>26</a:t>
            </a:fld>
            <a:endParaRPr lang="en-US"/>
          </a:p>
        </p:txBody>
      </p:sp>
    </p:spTree>
    <p:extLst>
      <p:ext uri="{BB962C8B-B14F-4D97-AF65-F5344CB8AC3E}">
        <p14:creationId xmlns:p14="http://schemas.microsoft.com/office/powerpoint/2010/main" val="3236480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Bars are not the only option for visualizing amounts. One important limitation of bars is that they need to start at zero, so that the bar length is proportional to the amount shown. Why is it? I believe that it’s because bars</a:t>
            </a:r>
            <a:r>
              <a:rPr lang="en-US" sz="1200" b="0" i="0" kern="1200" baseline="0" dirty="0">
                <a:solidFill>
                  <a:schemeClr val="tx1"/>
                </a:solidFill>
                <a:effectLst/>
                <a:latin typeface="+mn-lt"/>
                <a:ea typeface="+mn-ea"/>
                <a:cs typeface="+mn-cs"/>
              </a:rPr>
              <a:t> represent physical objects. If you draw </a:t>
            </a:r>
            <a:r>
              <a:rPr lang="en-US" sz="1200" b="0" i="0" kern="1200" baseline="0" dirty="0" err="1">
                <a:solidFill>
                  <a:schemeClr val="tx1"/>
                </a:solidFill>
                <a:effectLst/>
                <a:latin typeface="+mn-lt"/>
                <a:ea typeface="+mn-ea"/>
                <a:cs typeface="+mn-cs"/>
              </a:rPr>
              <a:t>barplots</a:t>
            </a:r>
            <a:r>
              <a:rPr lang="en-US" sz="1200" b="0" i="0" kern="1200" baseline="0" dirty="0">
                <a:solidFill>
                  <a:schemeClr val="tx1"/>
                </a:solidFill>
                <a:effectLst/>
                <a:latin typeface="+mn-lt"/>
                <a:ea typeface="+mn-ea"/>
                <a:cs typeface="+mn-cs"/>
              </a:rPr>
              <a:t> starting at some positive values not 0, you are technically hanging bars in the air.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some datasets, this condition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be impractical or may obscure key features.</a:t>
            </a:r>
          </a:p>
          <a:p>
            <a:r>
              <a:rPr lang="en-US" sz="1200" b="0" i="0" kern="1200" dirty="0">
                <a:solidFill>
                  <a:schemeClr val="tx1"/>
                </a:solidFill>
                <a:effectLst/>
                <a:latin typeface="+mn-lt"/>
                <a:ea typeface="+mn-ea"/>
                <a:cs typeface="+mn-cs"/>
              </a:rPr>
              <a:t>Figure </a:t>
            </a:r>
            <a:r>
              <a:rPr lang="en-US" sz="1200" b="0" i="0" u="none" strike="noStrike" kern="1200" dirty="0">
                <a:solidFill>
                  <a:schemeClr val="tx1"/>
                </a:solidFill>
                <a:effectLst/>
                <a:latin typeface="+mn-lt"/>
                <a:ea typeface="+mn-ea"/>
                <a:cs typeface="+mn-cs"/>
                <a:hlinkClick r:id="rId3"/>
              </a:rPr>
              <a:t>6.11</a:t>
            </a:r>
            <a:r>
              <a:rPr lang="en-US" sz="1200" b="0" i="0" kern="1200" dirty="0">
                <a:solidFill>
                  <a:schemeClr val="tx1"/>
                </a:solidFill>
                <a:effectLst/>
                <a:latin typeface="+mn-lt"/>
                <a:ea typeface="+mn-ea"/>
                <a:cs typeface="+mn-cs"/>
              </a:rPr>
              <a:t> demonstrates this visualization approach for a dataset of life expectancies in 25 countries in the Americas. The citizens of these countries have life expectancies between 60 and 81 years, and each individual life expectancy value is shown with bars. </a:t>
            </a:r>
          </a:p>
          <a:p>
            <a:r>
              <a:rPr lang="en-US" sz="1200" b="0" i="0" kern="1200" dirty="0">
                <a:solidFill>
                  <a:schemeClr val="tx1"/>
                </a:solidFill>
                <a:effectLst/>
                <a:latin typeface="+mn-lt"/>
                <a:ea typeface="+mn-ea"/>
                <a:cs typeface="+mn-cs"/>
              </a:rPr>
              <a:t>Then,</a:t>
            </a:r>
            <a:r>
              <a:rPr lang="en-US" sz="1200" b="0" i="0" kern="1200" baseline="0" dirty="0">
                <a:solidFill>
                  <a:schemeClr val="tx1"/>
                </a:solidFill>
                <a:effectLst/>
                <a:latin typeface="+mn-lt"/>
                <a:ea typeface="+mn-ea"/>
                <a:cs typeface="+mn-cs"/>
              </a:rPr>
              <a:t> the problem is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AF0735-F145-4B9C-9BE5-23AA3F3DE317}" type="slidenum">
              <a:rPr lang="en-US" smtClean="0"/>
              <a:t>27</a:t>
            </a:fld>
            <a:endParaRPr lang="en-US"/>
          </a:p>
        </p:txBody>
      </p:sp>
    </p:spTree>
    <p:extLst>
      <p:ext uri="{BB962C8B-B14F-4D97-AF65-F5344CB8AC3E}">
        <p14:creationId xmlns:p14="http://schemas.microsoft.com/office/powerpoint/2010/main" val="2411105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it better… let’s first switch axis to improve reading of the countries. </a:t>
            </a:r>
          </a:p>
          <a:p>
            <a:r>
              <a:rPr lang="en-US" sz="1200" b="0" i="0" kern="1200" dirty="0">
                <a:solidFill>
                  <a:schemeClr val="tx1"/>
                </a:solidFill>
                <a:effectLst/>
                <a:latin typeface="+mn-lt"/>
                <a:ea typeface="+mn-ea"/>
                <a:cs typeface="+mn-cs"/>
              </a:rPr>
              <a:t>A more fundamental improvement would be to limit the axis range.</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limiting the axis range to the interval from 60 to 81 years, the figure highlights the key features of this dataset: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we had used bars instead of dots (Figure </a:t>
            </a:r>
            <a:r>
              <a:rPr lang="en-US" sz="1200" b="0" i="0" u="none" strike="noStrike" kern="1200" dirty="0">
                <a:solidFill>
                  <a:schemeClr val="tx1"/>
                </a:solidFill>
                <a:effectLst/>
                <a:latin typeface="+mn-lt"/>
                <a:ea typeface="+mn-ea"/>
                <a:cs typeface="+mn-cs"/>
                <a:hlinkClick r:id="rId3"/>
              </a:rPr>
              <a:t>6.12</a:t>
            </a:r>
            <a:r>
              <a:rPr lang="en-US" sz="1200" b="0" i="0" kern="1200" dirty="0">
                <a:solidFill>
                  <a:schemeClr val="tx1"/>
                </a:solidFill>
                <a:effectLst/>
                <a:latin typeface="+mn-lt"/>
                <a:ea typeface="+mn-ea"/>
                <a:cs typeface="+mn-cs"/>
              </a:rPr>
              <a:t>), we’d have made a much less compelling figure. Because the bars are so long in this figure, and they all have nearly the same length, the eye is drawn to the middle of the bars rather than to their end points, and the figure fails to convey its message.</a:t>
            </a:r>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28</a:t>
            </a:fld>
            <a:endParaRPr lang="en-US"/>
          </a:p>
        </p:txBody>
      </p:sp>
    </p:spTree>
    <p:extLst>
      <p:ext uri="{BB962C8B-B14F-4D97-AF65-F5344CB8AC3E}">
        <p14:creationId xmlns:p14="http://schemas.microsoft.com/office/powerpoint/2010/main" val="605713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graph is… </a:t>
            </a:r>
          </a:p>
          <a:p>
            <a:r>
              <a:rPr lang="en-US" dirty="0"/>
              <a:t>One clear pros is that you can visualize the trend. </a:t>
            </a:r>
          </a:p>
          <a:p>
            <a:r>
              <a:rPr lang="en-US" dirty="0"/>
              <a:t>However, since we have another class</a:t>
            </a:r>
            <a:r>
              <a:rPr lang="en-US" baseline="0" dirty="0"/>
              <a:t> discussing line graphs, we will limit ourselves in this class in discussing only the attributes of line graph relevant to amount visualization. </a:t>
            </a:r>
            <a:endParaRPr lang="en-US" dirty="0"/>
          </a:p>
          <a:p>
            <a:r>
              <a:rPr lang="en-US" dirty="0"/>
              <a:t>In this graph, the</a:t>
            </a:r>
            <a:r>
              <a:rPr lang="en-US" baseline="0" dirty="0"/>
              <a:t> variable represented in the y-axis is generally increasing with several plateaus and a down-hill after 7.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29</a:t>
            </a:fld>
            <a:endParaRPr lang="en-US"/>
          </a:p>
        </p:txBody>
      </p:sp>
    </p:spTree>
    <p:extLst>
      <p:ext uri="{BB962C8B-B14F-4D97-AF65-F5344CB8AC3E}">
        <p14:creationId xmlns:p14="http://schemas.microsoft.com/office/powerpoint/2010/main" val="1552075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Bad tables are quite common (more than bad figures?)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Lots of default settings in table-making software aren’t good</a:t>
            </a:r>
          </a:p>
        </p:txBody>
      </p:sp>
      <p:sp>
        <p:nvSpPr>
          <p:cNvPr id="4" name="Slide Number Placeholder 3"/>
          <p:cNvSpPr>
            <a:spLocks noGrp="1"/>
          </p:cNvSpPr>
          <p:nvPr>
            <p:ph type="sldNum" sz="quarter" idx="10"/>
          </p:nvPr>
        </p:nvSpPr>
        <p:spPr/>
        <p:txBody>
          <a:bodyPr/>
          <a:lstStyle/>
          <a:p>
            <a:fld id="{4BAF0735-F145-4B9C-9BE5-23AA3F3DE317}" type="slidenum">
              <a:rPr lang="en-US" smtClean="0"/>
              <a:t>3</a:t>
            </a:fld>
            <a:endParaRPr lang="en-US"/>
          </a:p>
        </p:txBody>
      </p:sp>
    </p:spTree>
    <p:extLst>
      <p:ext uri="{BB962C8B-B14F-4D97-AF65-F5344CB8AC3E}">
        <p14:creationId xmlns:p14="http://schemas.microsoft.com/office/powerpoint/2010/main" val="1969532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Although a line chart does not have to start at a zero baseline, it should be included if possible. </a:t>
            </a:r>
          </a:p>
        </p:txBody>
      </p:sp>
      <p:sp>
        <p:nvSpPr>
          <p:cNvPr id="4" name="Slide Number Placeholder 3"/>
          <p:cNvSpPr>
            <a:spLocks noGrp="1"/>
          </p:cNvSpPr>
          <p:nvPr>
            <p:ph type="sldNum" sz="quarter" idx="10"/>
          </p:nvPr>
        </p:nvSpPr>
        <p:spPr/>
        <p:txBody>
          <a:bodyPr/>
          <a:lstStyle/>
          <a:p>
            <a:fld id="{4BAF0735-F145-4B9C-9BE5-23AA3F3DE317}" type="slidenum">
              <a:rPr lang="en-US" smtClean="0"/>
              <a:t>30</a:t>
            </a:fld>
            <a:endParaRPr lang="en-US"/>
          </a:p>
        </p:txBody>
      </p:sp>
    </p:spTree>
    <p:extLst>
      <p:ext uri="{BB962C8B-B14F-4D97-AF65-F5344CB8AC3E}">
        <p14:creationId xmlns:p14="http://schemas.microsoft.com/office/powerpoint/2010/main" val="4141932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relatively small fluctuations in data are meaningful (e.g., stock market data), you may truncate the scale to showcase these variations.</a:t>
            </a:r>
            <a:endParaRPr lang="en-US" dirty="0"/>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31</a:t>
            </a:fld>
            <a:endParaRPr lang="en-US"/>
          </a:p>
        </p:txBody>
      </p:sp>
    </p:spTree>
    <p:extLst>
      <p:ext uri="{BB962C8B-B14F-4D97-AF65-F5344CB8AC3E}">
        <p14:creationId xmlns:p14="http://schemas.microsoft.com/office/powerpoint/2010/main" val="1173787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Plot all data points so that the line chart takes up approximately two-thirds of the y-axis’ total scale.</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32</a:t>
            </a:fld>
            <a:endParaRPr lang="en-US"/>
          </a:p>
        </p:txBody>
      </p:sp>
    </p:spTree>
    <p:extLst>
      <p:ext uri="{BB962C8B-B14F-4D97-AF65-F5344CB8AC3E}">
        <p14:creationId xmlns:p14="http://schemas.microsoft.com/office/powerpoint/2010/main" val="382051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Plot all data points so that the line chart takes up approximately two-thirds of the y-axis’ total scale.</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33</a:t>
            </a:fld>
            <a:endParaRPr lang="en-US"/>
          </a:p>
        </p:txBody>
      </p:sp>
    </p:spTree>
    <p:extLst>
      <p:ext uri="{BB962C8B-B14F-4D97-AF65-F5344CB8AC3E}">
        <p14:creationId xmlns:p14="http://schemas.microsoft.com/office/powerpoint/2010/main" val="1306061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But both of them will be ineffective in putting together all the 3 parameters in one elegant visualization. Time to say hello to the bubble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fld id="{4BAF0735-F145-4B9C-9BE5-23AA3F3DE317}" type="slidenum">
              <a:rPr lang="en-US" smtClean="0"/>
              <a:t>34</a:t>
            </a:fld>
            <a:endParaRPr lang="en-US"/>
          </a:p>
        </p:txBody>
      </p:sp>
    </p:spTree>
    <p:extLst>
      <p:ext uri="{BB962C8B-B14F-4D97-AF65-F5344CB8AC3E}">
        <p14:creationId xmlns:p14="http://schemas.microsoft.com/office/powerpoint/2010/main" val="3353441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are out of the limitation of starting at zero and able</a:t>
            </a:r>
            <a:r>
              <a:rPr lang="en-US" baseline="0" dirty="0"/>
              <a:t> to encode information in the circles, it easily turns into another type of figure called bubble chart.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have a table with 3 related dimensions of data, how do you represent it on a flat 2D chart? Put three column charts side by side, one for each dimension? Or use two XY-plot charts? But both of them will be ineffective in putting together all the 3 parameters in one elegant visualization. Time to say hello to the bubble chart.</a:t>
            </a:r>
          </a:p>
          <a:p>
            <a:r>
              <a:rPr lang="en-US" sz="1200" b="0" i="0" kern="1200" dirty="0">
                <a:solidFill>
                  <a:schemeClr val="tx1"/>
                </a:solidFill>
                <a:effectLst/>
                <a:latin typeface="+mn-lt"/>
                <a:ea typeface="+mn-ea"/>
                <a:cs typeface="+mn-cs"/>
              </a:rPr>
              <a:t>What are bubble charts?</a:t>
            </a:r>
          </a:p>
          <a:p>
            <a:r>
              <a:rPr lang="en-US" sz="1200" b="0" i="0" kern="1200" dirty="0">
                <a:solidFill>
                  <a:schemeClr val="tx1"/>
                </a:solidFill>
                <a:effectLst/>
                <a:latin typeface="+mn-lt"/>
                <a:ea typeface="+mn-ea"/>
                <a:cs typeface="+mn-cs"/>
              </a:rPr>
              <a:t>Bubble charts/Bubble graphs plot data defined in terms of three distinct numeric parameters. They allow the comparison of entities in terms of their relative positions with respect to each numeric axis and their size as well.</a:t>
            </a:r>
          </a:p>
          <a:p>
            <a:r>
              <a:rPr lang="en-US" sz="1200" b="0" i="0" kern="1200" dirty="0">
                <a:solidFill>
                  <a:schemeClr val="tx1"/>
                </a:solidFill>
                <a:effectLst/>
                <a:latin typeface="+mn-lt"/>
                <a:ea typeface="+mn-ea"/>
                <a:cs typeface="+mn-cs"/>
              </a:rPr>
              <a:t>Column charts and line charts have 2 axes commonly – a numeric axis and a categorical axis. The Y-Axis is the numeric axis for column and line charts. This means that the quantitative magnitude of the plot is indicated by the position of the plot with respect to the Y-axis. Bubble charts are different because both axes of a bubble chart are numeric. Hence, the position of the bubble plot is an indicator of two numeric values. </a:t>
            </a:r>
          </a:p>
          <a:p>
            <a:r>
              <a:rPr lang="en-US" sz="1200" b="0" i="0" kern="1200" dirty="0">
                <a:solidFill>
                  <a:schemeClr val="tx1"/>
                </a:solidFill>
                <a:effectLst/>
                <a:latin typeface="+mn-lt"/>
                <a:ea typeface="+mn-ea"/>
                <a:cs typeface="+mn-cs"/>
              </a:rPr>
              <a:t>The area of the bubble plot (or the scatter blot bubble size) is an indicator of the magnitude of the third numeric characteristic.</a:t>
            </a:r>
          </a:p>
          <a:p>
            <a:endParaRPr lang="en-US" dirty="0"/>
          </a:p>
          <a:p>
            <a:r>
              <a:rPr lang="en-US" dirty="0"/>
              <a:t>(This is a scatterplot, with point size determined by a third variable.)</a:t>
            </a:r>
          </a:p>
        </p:txBody>
      </p:sp>
      <p:sp>
        <p:nvSpPr>
          <p:cNvPr id="4" name="Slide Number Placeholder 3"/>
          <p:cNvSpPr>
            <a:spLocks noGrp="1"/>
          </p:cNvSpPr>
          <p:nvPr>
            <p:ph type="sldNum" sz="quarter" idx="10"/>
          </p:nvPr>
        </p:nvSpPr>
        <p:spPr/>
        <p:txBody>
          <a:bodyPr/>
          <a:lstStyle/>
          <a:p>
            <a:fld id="{4BAF0735-F145-4B9C-9BE5-23AA3F3DE317}" type="slidenum">
              <a:rPr lang="en-US" smtClean="0"/>
              <a:t>35</a:t>
            </a:fld>
            <a:endParaRPr lang="en-US"/>
          </a:p>
        </p:txBody>
      </p:sp>
    </p:spTree>
    <p:extLst>
      <p:ext uri="{BB962C8B-B14F-4D97-AF65-F5344CB8AC3E}">
        <p14:creationId xmlns:p14="http://schemas.microsoft.com/office/powerpoint/2010/main" val="2890029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bubble chart is used to visualize data that is defined by three numeric </a:t>
            </a:r>
            <a:r>
              <a:rPr lang="en-US" sz="1200" b="0" i="0" kern="1200" dirty="0" err="1">
                <a:solidFill>
                  <a:schemeClr val="tx1"/>
                </a:solidFill>
                <a:effectLst/>
                <a:latin typeface="+mn-lt"/>
                <a:ea typeface="+mn-ea"/>
                <a:cs typeface="+mn-cs"/>
              </a:rPr>
              <a:t>variables.Two</a:t>
            </a:r>
            <a:r>
              <a:rPr lang="en-US" sz="1200" b="0" i="0" kern="1200" dirty="0">
                <a:solidFill>
                  <a:schemeClr val="tx1"/>
                </a:solidFill>
                <a:effectLst/>
                <a:latin typeface="+mn-lt"/>
                <a:ea typeface="+mn-ea"/>
                <a:cs typeface="+mn-cs"/>
              </a:rPr>
              <a:t> variables locate the point on the x- and y-axis and the third variable is indicated by the diameter of the bubble. Typically, this chart is used to compare and depict relationships between variables by means of positioning and proportions of the size of the bubbles/circles. It is also used to analyze patterns and trends in data.</a:t>
            </a:r>
          </a:p>
        </p:txBody>
      </p:sp>
      <p:sp>
        <p:nvSpPr>
          <p:cNvPr id="4" name="Slide Number Placeholder 3"/>
          <p:cNvSpPr>
            <a:spLocks noGrp="1"/>
          </p:cNvSpPr>
          <p:nvPr>
            <p:ph type="sldNum" sz="quarter" idx="10"/>
          </p:nvPr>
        </p:nvSpPr>
        <p:spPr/>
        <p:txBody>
          <a:bodyPr/>
          <a:lstStyle/>
          <a:p>
            <a:fld id="{4BAF0735-F145-4B9C-9BE5-23AA3F3DE317}" type="slidenum">
              <a:rPr lang="en-US" smtClean="0"/>
              <a:t>36</a:t>
            </a:fld>
            <a:endParaRPr lang="en-US"/>
          </a:p>
        </p:txBody>
      </p:sp>
    </p:spTree>
    <p:extLst>
      <p:ext uri="{BB962C8B-B14F-4D97-AF65-F5344CB8AC3E}">
        <p14:creationId xmlns:p14="http://schemas.microsoft.com/office/powerpoint/2010/main" val="1108399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same bubble chart has been divided into 4 quadrants. Depending on the parameters, each of the quadrants has a particular meaning for you.</a:t>
            </a:r>
          </a:p>
          <a:p>
            <a:r>
              <a:rPr lang="en-US" sz="1200" b="1" i="0" kern="1200">
                <a:solidFill>
                  <a:schemeClr val="tx1"/>
                </a:solidFill>
                <a:effectLst/>
                <a:latin typeface="+mn-lt"/>
                <a:ea typeface="+mn-ea"/>
                <a:cs typeface="+mn-cs"/>
              </a:rPr>
              <a:t>Quadrant 1 - Best investments:</a:t>
            </a:r>
            <a:r>
              <a:rPr lang="en-US" sz="1200" b="0" i="0" kern="1200">
                <a:solidFill>
                  <a:schemeClr val="tx1"/>
                </a:solidFill>
                <a:effectLst/>
                <a:latin typeface="+mn-lt"/>
                <a:ea typeface="+mn-ea"/>
                <a:cs typeface="+mn-cs"/>
              </a:rPr>
              <a:t> Investments that have given high RoI in a short period of time. What else could you ask for? These investments are like jackpots.</a:t>
            </a:r>
          </a:p>
          <a:p>
            <a:r>
              <a:rPr lang="en-US" sz="1200" b="1" i="0" kern="1200">
                <a:solidFill>
                  <a:schemeClr val="tx1"/>
                </a:solidFill>
                <a:effectLst/>
                <a:latin typeface="+mn-lt"/>
                <a:ea typeface="+mn-ea"/>
                <a:cs typeface="+mn-cs"/>
              </a:rPr>
              <a:t>Quadrant 2 - Good investments:</a:t>
            </a:r>
            <a:r>
              <a:rPr lang="en-US" sz="1200" b="0" i="0" kern="1200">
                <a:solidFill>
                  <a:schemeClr val="tx1"/>
                </a:solidFill>
                <a:effectLst/>
                <a:latin typeface="+mn-lt"/>
                <a:ea typeface="+mn-ea"/>
                <a:cs typeface="+mn-cs"/>
              </a:rPr>
              <a:t> Long Age of Investment but great RoI. If you are planning to make further investments, you would surely invest in the equities in this quadrant.</a:t>
            </a:r>
          </a:p>
          <a:p>
            <a:r>
              <a:rPr lang="en-US" sz="1200" b="1" i="0" kern="1200">
                <a:solidFill>
                  <a:schemeClr val="tx1"/>
                </a:solidFill>
                <a:effectLst/>
                <a:latin typeface="+mn-lt"/>
                <a:ea typeface="+mn-ea"/>
                <a:cs typeface="+mn-cs"/>
              </a:rPr>
              <a:t>Quadrant 3 - Not-so good investments:</a:t>
            </a:r>
            <a:r>
              <a:rPr lang="en-US" sz="1200" b="0" i="0" kern="1200">
                <a:solidFill>
                  <a:schemeClr val="tx1"/>
                </a:solidFill>
                <a:effectLst/>
                <a:latin typeface="+mn-lt"/>
                <a:ea typeface="+mn-ea"/>
                <a:cs typeface="+mn-cs"/>
              </a:rPr>
              <a:t> Low RoI over a long period of time. Further investment on equities in this quadrant would be your last bet.</a:t>
            </a:r>
          </a:p>
          <a:p>
            <a:r>
              <a:rPr lang="en-US" sz="1200" b="1" i="0" kern="1200">
                <a:solidFill>
                  <a:schemeClr val="tx1"/>
                </a:solidFill>
                <a:effectLst/>
                <a:latin typeface="+mn-lt"/>
                <a:ea typeface="+mn-ea"/>
                <a:cs typeface="+mn-cs"/>
              </a:rPr>
              <a:t>Quadrant 4 - Decent investments:</a:t>
            </a:r>
            <a:r>
              <a:rPr lang="en-US" sz="1200" b="0" i="0" kern="1200">
                <a:solidFill>
                  <a:schemeClr val="tx1"/>
                </a:solidFill>
                <a:effectLst/>
                <a:latin typeface="+mn-lt"/>
                <a:ea typeface="+mn-ea"/>
                <a:cs typeface="+mn-cs"/>
              </a:rPr>
              <a:t> Manageable RoI over a short span of time. If you are thinking short-term investment, then this is your quadrant.</a:t>
            </a:r>
          </a:p>
          <a:p>
            <a:r>
              <a:rPr lang="en-US" sz="1200" b="0" i="0" kern="1200">
                <a:solidFill>
                  <a:schemeClr val="tx1"/>
                </a:solidFill>
                <a:effectLst/>
                <a:latin typeface="+mn-lt"/>
                <a:ea typeface="+mn-ea"/>
                <a:cs typeface="+mn-cs"/>
              </a:rPr>
              <a:t>With a larger number of data plots, mental divisions like this are very helpful in determining the next course of action.</a:t>
            </a:r>
          </a:p>
        </p:txBody>
      </p:sp>
      <p:sp>
        <p:nvSpPr>
          <p:cNvPr id="4" name="Slide Number Placeholder 3"/>
          <p:cNvSpPr>
            <a:spLocks noGrp="1"/>
          </p:cNvSpPr>
          <p:nvPr>
            <p:ph type="sldNum" sz="quarter" idx="10"/>
          </p:nvPr>
        </p:nvSpPr>
        <p:spPr/>
        <p:txBody>
          <a:bodyPr/>
          <a:lstStyle/>
          <a:p>
            <a:fld id="{4BAF0735-F145-4B9C-9BE5-23AA3F3DE317}" type="slidenum">
              <a:rPr lang="en-US" smtClean="0"/>
              <a:t>37</a:t>
            </a:fld>
            <a:endParaRPr lang="en-US"/>
          </a:p>
        </p:txBody>
      </p:sp>
    </p:spTree>
    <p:extLst>
      <p:ext uri="{BB962C8B-B14F-4D97-AF65-F5344CB8AC3E}">
        <p14:creationId xmlns:p14="http://schemas.microsoft.com/office/powerpoint/2010/main" val="93360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same bubble chart has been divided into 4 quadrants. Depending on the parameters, each of the quadrants has a particular meaning for you.</a:t>
            </a:r>
          </a:p>
          <a:p>
            <a:r>
              <a:rPr lang="en-US" sz="1200" b="1" i="0" kern="1200">
                <a:solidFill>
                  <a:schemeClr val="tx1"/>
                </a:solidFill>
                <a:effectLst/>
                <a:latin typeface="+mn-lt"/>
                <a:ea typeface="+mn-ea"/>
                <a:cs typeface="+mn-cs"/>
              </a:rPr>
              <a:t>Quadrant 1 - Best investments:</a:t>
            </a:r>
            <a:r>
              <a:rPr lang="en-US" sz="1200" b="0" i="0" kern="1200">
                <a:solidFill>
                  <a:schemeClr val="tx1"/>
                </a:solidFill>
                <a:effectLst/>
                <a:latin typeface="+mn-lt"/>
                <a:ea typeface="+mn-ea"/>
                <a:cs typeface="+mn-cs"/>
              </a:rPr>
              <a:t> Investments that have given high RoI in a short period of time. What else could you ask for? These investments are like jackpots.</a:t>
            </a:r>
          </a:p>
          <a:p>
            <a:r>
              <a:rPr lang="en-US" sz="1200" b="1" i="0" kern="1200">
                <a:solidFill>
                  <a:schemeClr val="tx1"/>
                </a:solidFill>
                <a:effectLst/>
                <a:latin typeface="+mn-lt"/>
                <a:ea typeface="+mn-ea"/>
                <a:cs typeface="+mn-cs"/>
              </a:rPr>
              <a:t>Quadrant 2 - Good investments:</a:t>
            </a:r>
            <a:r>
              <a:rPr lang="en-US" sz="1200" b="0" i="0" kern="1200">
                <a:solidFill>
                  <a:schemeClr val="tx1"/>
                </a:solidFill>
                <a:effectLst/>
                <a:latin typeface="+mn-lt"/>
                <a:ea typeface="+mn-ea"/>
                <a:cs typeface="+mn-cs"/>
              </a:rPr>
              <a:t> Long Age of Investment but great RoI. If you are planning to make further investments, you would surely invest in the equities in this quadrant.</a:t>
            </a:r>
          </a:p>
          <a:p>
            <a:r>
              <a:rPr lang="en-US" sz="1200" b="1" i="0" kern="1200">
                <a:solidFill>
                  <a:schemeClr val="tx1"/>
                </a:solidFill>
                <a:effectLst/>
                <a:latin typeface="+mn-lt"/>
                <a:ea typeface="+mn-ea"/>
                <a:cs typeface="+mn-cs"/>
              </a:rPr>
              <a:t>Quadrant 3 - Not-so good investments:</a:t>
            </a:r>
            <a:r>
              <a:rPr lang="en-US" sz="1200" b="0" i="0" kern="1200">
                <a:solidFill>
                  <a:schemeClr val="tx1"/>
                </a:solidFill>
                <a:effectLst/>
                <a:latin typeface="+mn-lt"/>
                <a:ea typeface="+mn-ea"/>
                <a:cs typeface="+mn-cs"/>
              </a:rPr>
              <a:t> Low RoI over a long period of time. Further investment on equities in this quadrant would be your last bet.</a:t>
            </a:r>
          </a:p>
          <a:p>
            <a:r>
              <a:rPr lang="en-US" sz="1200" b="1" i="0" kern="1200">
                <a:solidFill>
                  <a:schemeClr val="tx1"/>
                </a:solidFill>
                <a:effectLst/>
                <a:latin typeface="+mn-lt"/>
                <a:ea typeface="+mn-ea"/>
                <a:cs typeface="+mn-cs"/>
              </a:rPr>
              <a:t>Quadrant 4 - Decent investments:</a:t>
            </a:r>
            <a:r>
              <a:rPr lang="en-US" sz="1200" b="0" i="0" kern="1200">
                <a:solidFill>
                  <a:schemeClr val="tx1"/>
                </a:solidFill>
                <a:effectLst/>
                <a:latin typeface="+mn-lt"/>
                <a:ea typeface="+mn-ea"/>
                <a:cs typeface="+mn-cs"/>
              </a:rPr>
              <a:t> Manageable RoI over a short span of time. If you are thinking short-term investment, then this is your quadrant.</a:t>
            </a:r>
          </a:p>
          <a:p>
            <a:r>
              <a:rPr lang="en-US" sz="1200" b="0" i="0" kern="1200">
                <a:solidFill>
                  <a:schemeClr val="tx1"/>
                </a:solidFill>
                <a:effectLst/>
                <a:latin typeface="+mn-lt"/>
                <a:ea typeface="+mn-ea"/>
                <a:cs typeface="+mn-cs"/>
              </a:rPr>
              <a:t>With a larger number of data plots, mental divisions like this are very helpful in determining the next course of action.</a:t>
            </a:r>
          </a:p>
        </p:txBody>
      </p:sp>
      <p:sp>
        <p:nvSpPr>
          <p:cNvPr id="4" name="Slide Number Placeholder 3"/>
          <p:cNvSpPr>
            <a:spLocks noGrp="1"/>
          </p:cNvSpPr>
          <p:nvPr>
            <p:ph type="sldNum" sz="quarter" idx="10"/>
          </p:nvPr>
        </p:nvSpPr>
        <p:spPr/>
        <p:txBody>
          <a:bodyPr/>
          <a:lstStyle/>
          <a:p>
            <a:fld id="{4BAF0735-F145-4B9C-9BE5-23AA3F3DE317}" type="slidenum">
              <a:rPr lang="en-US" smtClean="0"/>
              <a:t>38</a:t>
            </a:fld>
            <a:endParaRPr lang="en-US"/>
          </a:p>
        </p:txBody>
      </p:sp>
    </p:spTree>
    <p:extLst>
      <p:ext uri="{BB962C8B-B14F-4D97-AF65-F5344CB8AC3E}">
        <p14:creationId xmlns:p14="http://schemas.microsoft.com/office/powerpoint/2010/main" val="1439503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unreliable, fraught with error, and highly dependent on appropriate cues in the image that convey some sense of three-dimensionality. </a:t>
            </a: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AF0735-F145-4B9C-9BE5-23AA3F3DE317}" type="slidenum">
              <a:rPr lang="en-US" smtClean="0"/>
              <a:t>39</a:t>
            </a:fld>
            <a:endParaRPr lang="en-US"/>
          </a:p>
        </p:txBody>
      </p:sp>
    </p:spTree>
    <p:extLst>
      <p:ext uri="{BB962C8B-B14F-4D97-AF65-F5344CB8AC3E}">
        <p14:creationId xmlns:p14="http://schemas.microsoft.com/office/powerpoint/2010/main" val="14955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For example, you might be interested in the exact earning of either some or all of these movies. </a:t>
            </a:r>
          </a:p>
          <a:p>
            <a:pPr marL="171450" indent="-171450">
              <a:buFont typeface="Arial" panose="020B0604020202020204" pitchFamily="34" charset="0"/>
              <a:buChar char="•"/>
            </a:pPr>
            <a:r>
              <a:rPr lang="en-US" baseline="0" dirty="0"/>
              <a:t>If you draw a figure to see the information, it is not easy. </a:t>
            </a:r>
          </a:p>
        </p:txBody>
      </p:sp>
      <p:sp>
        <p:nvSpPr>
          <p:cNvPr id="4" name="Slide Number Placeholder 3"/>
          <p:cNvSpPr>
            <a:spLocks noGrp="1"/>
          </p:cNvSpPr>
          <p:nvPr>
            <p:ph type="sldNum" sz="quarter" idx="10"/>
          </p:nvPr>
        </p:nvSpPr>
        <p:spPr/>
        <p:txBody>
          <a:bodyPr/>
          <a:lstStyle/>
          <a:p>
            <a:fld id="{4BAF0735-F145-4B9C-9BE5-23AA3F3DE317}" type="slidenum">
              <a:rPr lang="en-US" smtClean="0"/>
              <a:t>4</a:t>
            </a:fld>
            <a:endParaRPr lang="en-US"/>
          </a:p>
        </p:txBody>
      </p:sp>
    </p:spTree>
    <p:extLst>
      <p:ext uri="{BB962C8B-B14F-4D97-AF65-F5344CB8AC3E}">
        <p14:creationId xmlns:p14="http://schemas.microsoft.com/office/powerpoint/2010/main" val="2358626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of applying two separate data transformations, one of which is non-invertible, I think it is generally better to just apply one appropriate, invertible transformation and map the data directly into 2D space. It is rarely necessary to add a third dimension as a position scale, since variables can also be mapped onto color, size, or shape scales. we can plot power versus displacement and map fuel efficiency onto the size of the dots</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40</a:t>
            </a:fld>
            <a:endParaRPr lang="en-US"/>
          </a:p>
        </p:txBody>
      </p:sp>
    </p:spTree>
    <p:extLst>
      <p:ext uri="{BB962C8B-B14F-4D97-AF65-F5344CB8AC3E}">
        <p14:creationId xmlns:p14="http://schemas.microsoft.com/office/powerpoint/2010/main" val="761166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is an example coming from the Barack Obama’s </a:t>
            </a:r>
            <a:r>
              <a:rPr lang="en-US" sz="1200" b="0" i="0" u="none" strike="noStrike" kern="1200" dirty="0">
                <a:solidFill>
                  <a:schemeClr val="tx1"/>
                </a:solidFill>
                <a:effectLst/>
                <a:latin typeface="+mn-lt"/>
                <a:ea typeface="+mn-ea"/>
                <a:cs typeface="+mn-cs"/>
                <a:hlinkClick r:id="rId3"/>
              </a:rPr>
              <a:t>State of the Union</a:t>
            </a:r>
            <a:r>
              <a:rPr lang="en-US" sz="1200" b="0" i="0" kern="1200" dirty="0">
                <a:solidFill>
                  <a:schemeClr val="tx1"/>
                </a:solidFill>
                <a:effectLst/>
                <a:latin typeface="+mn-lt"/>
                <a:ea typeface="+mn-ea"/>
                <a:cs typeface="+mn-cs"/>
              </a:rPr>
              <a:t> speech in 2011. It shows the 2010 Gross Domestic Product of 5 countries, each value being represented by a circle. The radius of each circle has been scaled based on the size of each nation’s economy.</a:t>
            </a:r>
          </a:p>
          <a:p>
            <a:r>
              <a:rPr lang="en-US" sz="1200" b="0" i="0" kern="1200" dirty="0">
                <a:solidFill>
                  <a:schemeClr val="tx1"/>
                </a:solidFill>
                <a:effectLst/>
                <a:latin typeface="+mn-lt"/>
                <a:ea typeface="+mn-ea"/>
                <a:cs typeface="+mn-cs"/>
              </a:rPr>
              <a:t>Here, America’s economy looks way bigger than the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distorts the perception of the relative sizes of the circles since the radius scales linearly, but the area scales quadratically. Basically, the size of the United States economy appears much bigger than it should.</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41</a:t>
            </a:fld>
            <a:endParaRPr lang="en-US"/>
          </a:p>
        </p:txBody>
      </p:sp>
    </p:spTree>
    <p:extLst>
      <p:ext uri="{BB962C8B-B14F-4D97-AF65-F5344CB8AC3E}">
        <p14:creationId xmlns:p14="http://schemas.microsoft.com/office/powerpoint/2010/main" val="1131382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42</a:t>
            </a:fld>
            <a:endParaRPr lang="en-US"/>
          </a:p>
        </p:txBody>
      </p:sp>
    </p:spTree>
    <p:extLst>
      <p:ext uri="{BB962C8B-B14F-4D97-AF65-F5344CB8AC3E}">
        <p14:creationId xmlns:p14="http://schemas.microsoft.com/office/powerpoint/2010/main" val="3653745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43</a:t>
            </a:fld>
            <a:endParaRPr lang="en-US"/>
          </a:p>
        </p:txBody>
      </p:sp>
    </p:spTree>
    <p:extLst>
      <p:ext uri="{BB962C8B-B14F-4D97-AF65-F5344CB8AC3E}">
        <p14:creationId xmlns:p14="http://schemas.microsoft.com/office/powerpoint/2010/main" val="782569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center of the circle at the end of the lollipop marks the value, but the location of the center is difficult to judge, making it imprecise compared to the straight edge of a bar, and half of the circle extends beyond the value that it represents, making it inaccurate.</a:t>
            </a:r>
          </a:p>
          <a:p>
            <a:r>
              <a:rPr lang="en-US" sz="1200" b="0" i="0" kern="1200" dirty="0">
                <a:solidFill>
                  <a:schemeClr val="tx1"/>
                </a:solidFill>
                <a:effectLst/>
                <a:latin typeface="+mn-lt"/>
                <a:ea typeface="+mn-ea"/>
                <a:cs typeface="+mn-cs"/>
              </a:rPr>
              <a:t>Related chart types includes the </a:t>
            </a:r>
            <a:r>
              <a:rPr lang="en-US" sz="1200" b="0" i="0" u="none" strike="noStrike" kern="1200" dirty="0">
                <a:solidFill>
                  <a:schemeClr val="tx1"/>
                </a:solidFill>
                <a:effectLst/>
                <a:latin typeface="+mn-lt"/>
                <a:ea typeface="+mn-ea"/>
                <a:cs typeface="+mn-cs"/>
                <a:hlinkClick r:id="rId3"/>
              </a:rPr>
              <a:t>dumbbell plot</a:t>
            </a:r>
            <a:r>
              <a:rPr lang="en-US" sz="1200" b="0" i="0" kern="1200" dirty="0">
                <a:solidFill>
                  <a:schemeClr val="tx1"/>
                </a:solidFill>
                <a:effectLst/>
                <a:latin typeface="+mn-lt"/>
                <a:ea typeface="+mn-ea"/>
                <a:cs typeface="+mn-cs"/>
              </a:rPr>
              <a:t> which focus on the span between two values, by highlighting the difference.</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44</a:t>
            </a:fld>
            <a:endParaRPr lang="en-US"/>
          </a:p>
        </p:txBody>
      </p:sp>
    </p:spTree>
    <p:extLst>
      <p:ext uri="{BB962C8B-B14F-4D97-AF65-F5344CB8AC3E}">
        <p14:creationId xmlns:p14="http://schemas.microsoft.com/office/powerpoint/2010/main" val="803827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make up for the limitation, for example,</a:t>
            </a:r>
            <a:r>
              <a:rPr lang="en-US" sz="1200" b="0" i="0" kern="1200" baseline="0" dirty="0">
                <a:solidFill>
                  <a:schemeClr val="tx1"/>
                </a:solidFill>
                <a:effectLst/>
                <a:latin typeface="+mn-lt"/>
                <a:ea typeface="+mn-ea"/>
                <a:cs typeface="+mn-cs"/>
              </a:rPr>
              <a:t> people usually write the value in the circle. </a:t>
            </a:r>
          </a:p>
          <a:p>
            <a:r>
              <a:rPr lang="en-US" sz="1200" b="0" i="0" kern="1200" baseline="0" dirty="0">
                <a:solidFill>
                  <a:schemeClr val="tx1"/>
                </a:solidFill>
                <a:effectLst/>
                <a:latin typeface="+mn-lt"/>
                <a:ea typeface="+mn-ea"/>
                <a:cs typeface="+mn-cs"/>
              </a:rPr>
              <a:t>This figure shows mpg value for each car sorted by mpg and grouped by cylinder. </a:t>
            </a:r>
          </a:p>
          <a:p>
            <a:r>
              <a:rPr lang="en-US" sz="1200" b="0" i="0" kern="1200" baseline="0" dirty="0">
                <a:solidFill>
                  <a:schemeClr val="tx1"/>
                </a:solidFill>
                <a:effectLst/>
                <a:latin typeface="+mn-lt"/>
                <a:ea typeface="+mn-ea"/>
                <a:cs typeface="+mn-cs"/>
              </a:rPr>
              <a:t>Without the numbers at the center of the circles, you might not be able to tell their exact mpg.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As you can see, it is important to sort to be able to read the figure efficiently. </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Notice that the partial shorting may give the erroneous impression of a consistent downward trend.</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45</a:t>
            </a:fld>
            <a:endParaRPr lang="en-US"/>
          </a:p>
        </p:txBody>
      </p:sp>
    </p:spTree>
    <p:extLst>
      <p:ext uri="{BB962C8B-B14F-4D97-AF65-F5344CB8AC3E}">
        <p14:creationId xmlns:p14="http://schemas.microsoft.com/office/powerpoint/2010/main" val="445298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lets readers quickly identify lines and corresponding labels instead of referencing a legend.</a:t>
            </a:r>
          </a:p>
          <a:p>
            <a:r>
              <a:rPr lang="en-US" sz="1200" b="0" i="0" kern="1200" dirty="0">
                <a:solidFill>
                  <a:schemeClr val="tx1"/>
                </a:solidFill>
                <a:effectLst/>
                <a:latin typeface="+mn-lt"/>
                <a:ea typeface="+mn-ea"/>
                <a:cs typeface="+mn-cs"/>
              </a:rPr>
              <a:t>If you do use a legend, try to put the plotting elements in a sensible order.</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46</a:t>
            </a:fld>
            <a:endParaRPr lang="en-US"/>
          </a:p>
        </p:txBody>
      </p:sp>
    </p:spTree>
    <p:extLst>
      <p:ext uri="{BB962C8B-B14F-4D97-AF65-F5344CB8AC3E}">
        <p14:creationId xmlns:p14="http://schemas.microsoft.com/office/powerpoint/2010/main" val="717151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worse in this figure and many others</a:t>
            </a:r>
            <a:r>
              <a:rPr lang="en-US" baseline="0" dirty="0"/>
              <a:t> is that they removed some data points so that it is difficult to know where else on the line we have data points. </a:t>
            </a:r>
          </a:p>
          <a:p>
            <a:endParaRPr lang="en-US" dirty="0"/>
          </a:p>
          <a:p>
            <a:r>
              <a:rPr lang="en-US" dirty="0"/>
              <a:t>(Also the colors of the lines seems to be confusingly unrelated to the way the same-</a:t>
            </a:r>
            <a:r>
              <a:rPr lang="en-US" dirty="0" err="1"/>
              <a:t>ish</a:t>
            </a:r>
            <a:r>
              <a:rPr lang="en-US" dirty="0"/>
              <a:t> colors are used below in the timeline to represent decriminalization/legalization events.)</a:t>
            </a:r>
          </a:p>
        </p:txBody>
      </p:sp>
      <p:sp>
        <p:nvSpPr>
          <p:cNvPr id="4" name="Slide Number Placeholder 3"/>
          <p:cNvSpPr>
            <a:spLocks noGrp="1"/>
          </p:cNvSpPr>
          <p:nvPr>
            <p:ph type="sldNum" sz="quarter" idx="5"/>
          </p:nvPr>
        </p:nvSpPr>
        <p:spPr/>
        <p:txBody>
          <a:bodyPr/>
          <a:lstStyle/>
          <a:p>
            <a:fld id="{4BAF0735-F145-4B9C-9BE5-23AA3F3DE317}" type="slidenum">
              <a:rPr lang="en-US" smtClean="0"/>
              <a:t>47</a:t>
            </a:fld>
            <a:endParaRPr lang="en-US"/>
          </a:p>
        </p:txBody>
      </p:sp>
    </p:spTree>
    <p:extLst>
      <p:ext uri="{BB962C8B-B14F-4D97-AF65-F5344CB8AC3E}">
        <p14:creationId xmlns:p14="http://schemas.microsoft.com/office/powerpoint/2010/main" val="188016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49</a:t>
            </a:fld>
            <a:endParaRPr lang="en-US"/>
          </a:p>
        </p:txBody>
      </p:sp>
    </p:spTree>
    <p:extLst>
      <p:ext uri="{BB962C8B-B14F-4D97-AF65-F5344CB8AC3E}">
        <p14:creationId xmlns:p14="http://schemas.microsoft.com/office/powerpoint/2010/main" val="65526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Also, when we have to more than two measures to show, we might prefer tables to figures. </a:t>
            </a:r>
          </a:p>
          <a:p>
            <a:r>
              <a:rPr lang="en-US" baseline="0" dirty="0"/>
              <a:t>There are ways to give three measures to figures, but involves going to 3D. </a:t>
            </a:r>
          </a:p>
          <a:p>
            <a:r>
              <a:rPr lang="en-US" baseline="0" dirty="0"/>
              <a:t>However, figures are much more difficult to read when they are in 3D. </a:t>
            </a:r>
          </a:p>
        </p:txBody>
      </p:sp>
      <p:sp>
        <p:nvSpPr>
          <p:cNvPr id="4" name="Slide Number Placeholder 3"/>
          <p:cNvSpPr>
            <a:spLocks noGrp="1"/>
          </p:cNvSpPr>
          <p:nvPr>
            <p:ph type="sldNum" sz="quarter" idx="10"/>
          </p:nvPr>
        </p:nvSpPr>
        <p:spPr/>
        <p:txBody>
          <a:bodyPr/>
          <a:lstStyle/>
          <a:p>
            <a:fld id="{4BAF0735-F145-4B9C-9BE5-23AA3F3DE317}" type="slidenum">
              <a:rPr lang="en-US" smtClean="0"/>
              <a:t>5</a:t>
            </a:fld>
            <a:endParaRPr lang="en-US"/>
          </a:p>
        </p:txBody>
      </p:sp>
    </p:spTree>
    <p:extLst>
      <p:ext uri="{BB962C8B-B14F-4D97-AF65-F5344CB8AC3E}">
        <p14:creationId xmlns:p14="http://schemas.microsoft.com/office/powerpoint/2010/main" val="22998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Also, let’s say you are interested in the production year of the movies. </a:t>
            </a:r>
          </a:p>
          <a:p>
            <a:pPr marL="171450" indent="-171450">
              <a:buFont typeface="Arial" panose="020B0604020202020204" pitchFamily="34" charset="0"/>
              <a:buChar char="•"/>
            </a:pPr>
            <a:r>
              <a:rPr lang="en-US" dirty="0"/>
              <a:t>You can draw figures with the production year information. </a:t>
            </a:r>
          </a:p>
          <a:p>
            <a:pPr marL="171450" indent="-171450">
              <a:buFont typeface="Arial" panose="020B0604020202020204" pitchFamily="34" charset="0"/>
              <a:buChar char="•"/>
            </a:pPr>
            <a:r>
              <a:rPr lang="en-US" dirty="0"/>
              <a:t>But then there are probably too many categories in the figure.</a:t>
            </a:r>
          </a:p>
        </p:txBody>
      </p:sp>
      <p:sp>
        <p:nvSpPr>
          <p:cNvPr id="4" name="Slide Number Placeholder 3"/>
          <p:cNvSpPr>
            <a:spLocks noGrp="1"/>
          </p:cNvSpPr>
          <p:nvPr>
            <p:ph type="sldNum" sz="quarter" idx="10"/>
          </p:nvPr>
        </p:nvSpPr>
        <p:spPr/>
        <p:txBody>
          <a:bodyPr/>
          <a:lstStyle/>
          <a:p>
            <a:fld id="{4BAF0735-F145-4B9C-9BE5-23AA3F3DE317}" type="slidenum">
              <a:rPr lang="en-US" smtClean="0"/>
              <a:t>6</a:t>
            </a:fld>
            <a:endParaRPr lang="en-US"/>
          </a:p>
        </p:txBody>
      </p:sp>
    </p:spTree>
    <p:extLst>
      <p:ext uri="{BB962C8B-B14F-4D97-AF65-F5344CB8AC3E}">
        <p14:creationId xmlns:p14="http://schemas.microsoft.com/office/powerpoint/2010/main" val="119316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table has both vertical and horizontal lines for all the cells while the second one has borderline only between the header and the content.</a:t>
            </a:r>
          </a:p>
          <a:p>
            <a:pPr marL="171450" indent="-171450">
              <a:buFont typeface="Arial" panose="020B0604020202020204" pitchFamily="34" charset="0"/>
              <a:buChar char="•"/>
            </a:pPr>
            <a:r>
              <a:rPr lang="en-US" baseline="0" dirty="0"/>
              <a:t>Remove color</a:t>
            </a:r>
          </a:p>
          <a:p>
            <a:pPr marL="171450" indent="-171450">
              <a:buFont typeface="Arial" panose="020B0604020202020204" pitchFamily="34" charset="0"/>
              <a:buChar char="•"/>
            </a:pPr>
            <a:r>
              <a:rPr lang="en-US" baseline="0" dirty="0"/>
              <a:t>Remove vertical bars</a:t>
            </a:r>
          </a:p>
          <a:p>
            <a:pPr marL="171450" indent="-171450">
              <a:buFont typeface="Arial" panose="020B0604020202020204" pitchFamily="34" charset="0"/>
              <a:buChar char="•"/>
            </a:pPr>
            <a:r>
              <a:rPr lang="en-US" baseline="0" dirty="0"/>
              <a:t>Remove enclosing vertical bars at left/right</a:t>
            </a:r>
          </a:p>
        </p:txBody>
      </p:sp>
      <p:sp>
        <p:nvSpPr>
          <p:cNvPr id="4" name="Slide Number Placeholder 3"/>
          <p:cNvSpPr>
            <a:spLocks noGrp="1"/>
          </p:cNvSpPr>
          <p:nvPr>
            <p:ph type="sldNum" sz="quarter" idx="10"/>
          </p:nvPr>
        </p:nvSpPr>
        <p:spPr/>
        <p:txBody>
          <a:bodyPr/>
          <a:lstStyle/>
          <a:p>
            <a:fld id="{4BAF0735-F145-4B9C-9BE5-23AA3F3DE317}" type="slidenum">
              <a:rPr lang="en-US" smtClean="0"/>
              <a:t>7</a:t>
            </a:fld>
            <a:endParaRPr lang="en-US"/>
          </a:p>
        </p:txBody>
      </p:sp>
    </p:spTree>
    <p:extLst>
      <p:ext uri="{BB962C8B-B14F-4D97-AF65-F5344CB8AC3E}">
        <p14:creationId xmlns:p14="http://schemas.microsoft.com/office/powerpoint/2010/main" val="303232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(2</a:t>
            </a:r>
            <a:r>
              <a:rPr lang="en-US" baseline="30000" dirty="0"/>
              <a:t>nd</a:t>
            </a:r>
            <a:r>
              <a:rPr lang="en-US" baseline="0" dirty="0"/>
              <a:t> table here is first from previous slide)</a:t>
            </a:r>
          </a:p>
          <a:p>
            <a:pPr marL="171450" indent="-171450">
              <a:buFont typeface="Arial" panose="020B0604020202020204" pitchFamily="34" charset="0"/>
              <a:buChar char="•"/>
            </a:pPr>
            <a:r>
              <a:rPr lang="en-US" baseline="0" dirty="0"/>
              <a:t>Remove bottom line</a:t>
            </a:r>
          </a:p>
          <a:p>
            <a:pPr marL="171450" indent="-171450">
              <a:buFont typeface="Arial" panose="020B0604020202020204" pitchFamily="34" charset="0"/>
              <a:buChar char="•"/>
            </a:pPr>
            <a:r>
              <a:rPr lang="en-US" baseline="0" dirty="0"/>
              <a:t>Remove other unnecessary lines</a:t>
            </a:r>
          </a:p>
          <a:p>
            <a:pPr marL="0" indent="0">
              <a:buFont typeface="Arial" panose="020B0604020202020204" pitchFamily="34" charset="0"/>
              <a:buNone/>
            </a:pPr>
            <a:r>
              <a:rPr lang="en-US" baseline="0" dirty="0"/>
              <a:t>Only remaining line is the one separating header from data.</a:t>
            </a:r>
          </a:p>
        </p:txBody>
      </p:sp>
      <p:sp>
        <p:nvSpPr>
          <p:cNvPr id="4" name="Slide Number Placeholder 3"/>
          <p:cNvSpPr>
            <a:spLocks noGrp="1"/>
          </p:cNvSpPr>
          <p:nvPr>
            <p:ph type="sldNum" sz="quarter" idx="10"/>
          </p:nvPr>
        </p:nvSpPr>
        <p:spPr/>
        <p:txBody>
          <a:bodyPr/>
          <a:lstStyle/>
          <a:p>
            <a:fld id="{4BAF0735-F145-4B9C-9BE5-23AA3F3DE317}" type="slidenum">
              <a:rPr lang="en-US" smtClean="0"/>
              <a:t>8</a:t>
            </a:fld>
            <a:endParaRPr lang="en-US"/>
          </a:p>
        </p:txBody>
      </p:sp>
    </p:spTree>
    <p:extLst>
      <p:ext uri="{BB962C8B-B14F-4D97-AF65-F5344CB8AC3E}">
        <p14:creationId xmlns:p14="http://schemas.microsoft.com/office/powerpoint/2010/main" val="1963848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What’s good/bad about these?</a:t>
            </a:r>
          </a:p>
          <a:p>
            <a:pPr marL="228600" indent="-228600">
              <a:buFont typeface="+mj-lt"/>
              <a:buAutoNum type="arabicPeriod"/>
            </a:pPr>
            <a:r>
              <a:rPr lang="en-US" baseline="0" dirty="0"/>
              <a:t>OK</a:t>
            </a:r>
          </a:p>
          <a:p>
            <a:pPr marL="228600" indent="-228600">
              <a:buFont typeface="+mj-lt"/>
              <a:buAutoNum type="arabicPeriod"/>
            </a:pPr>
            <a:r>
              <a:rPr lang="en-US" baseline="0" dirty="0"/>
              <a:t>Centered text – bad. Also the numbers are squashed together.</a:t>
            </a:r>
          </a:p>
          <a:p>
            <a:pPr marL="228600" indent="-228600">
              <a:buFont typeface="+mj-lt"/>
              <a:buAutoNum type="arabicPeriod"/>
            </a:pPr>
            <a:r>
              <a:rPr lang="en-US" baseline="0" dirty="0"/>
              <a:t>Spaced better, includes units. Still the centered text isn’t good.</a:t>
            </a:r>
          </a:p>
          <a:p>
            <a:pPr marL="228600" indent="-228600">
              <a:buFont typeface="+mj-lt"/>
              <a:buAutoNum type="arabicPeriod"/>
            </a:pP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9</a:t>
            </a:fld>
            <a:endParaRPr lang="en-US"/>
          </a:p>
        </p:txBody>
      </p:sp>
    </p:spTree>
    <p:extLst>
      <p:ext uri="{BB962C8B-B14F-4D97-AF65-F5344CB8AC3E}">
        <p14:creationId xmlns:p14="http://schemas.microsoft.com/office/powerpoint/2010/main" val="288637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3B87-F246-4682-AB23-72F01639B6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CA3DB7-2C9D-4CF0-AA64-6F151FC8E7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5DBA-8F83-499C-B589-1F14184ECA73}"/>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5" name="Footer Placeholder 4">
            <a:extLst>
              <a:ext uri="{FF2B5EF4-FFF2-40B4-BE49-F238E27FC236}">
                <a16:creationId xmlns:a16="http://schemas.microsoft.com/office/drawing/2014/main" id="{67944699-479E-4222-B3FB-8F2902EC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45A9D-59FE-4C5F-9334-A0E4021BDA73}"/>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17006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0A26-AAA2-4310-83FF-5A65B1DC37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75D725-135A-40A5-AB62-B5D6B611C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FD37F-6550-4DA7-94C3-3F1EDE9A80CC}"/>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5" name="Footer Placeholder 4">
            <a:extLst>
              <a:ext uri="{FF2B5EF4-FFF2-40B4-BE49-F238E27FC236}">
                <a16:creationId xmlns:a16="http://schemas.microsoft.com/office/drawing/2014/main" id="{BA33A641-706B-4C11-9A59-06A7DB942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50231-F3B8-4798-930E-826B89540A66}"/>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377850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8A48A-380A-417A-80A7-64762D38CE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A28EB8-1348-499B-BC20-A61F08662C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5D174-F722-48C4-9E4E-E316B7B784DB}"/>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5" name="Footer Placeholder 4">
            <a:extLst>
              <a:ext uri="{FF2B5EF4-FFF2-40B4-BE49-F238E27FC236}">
                <a16:creationId xmlns:a16="http://schemas.microsoft.com/office/drawing/2014/main" id="{8EBF57A7-3FE7-4949-8B78-6320E5809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D8FF1-9220-4B7A-9124-A2E97AEDE298}"/>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09275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DD7-62BB-46B8-AD85-ECE9FF5EB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962EF-70D4-4061-90D8-620AB7D390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C4197-720C-4D3E-B0F4-0DDB343C08EA}"/>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5" name="Footer Placeholder 4">
            <a:extLst>
              <a:ext uri="{FF2B5EF4-FFF2-40B4-BE49-F238E27FC236}">
                <a16:creationId xmlns:a16="http://schemas.microsoft.com/office/drawing/2014/main" id="{8130AFDD-6C99-4A10-AB9C-83164A7B6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ACEF1-D80E-45B3-91BC-1F875D3326C9}"/>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9690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C6A5-F7DD-4002-BD24-D88DEEB1C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BA2CF-7BC2-419B-8A83-1E1149A58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97A52-EF27-4B44-8A3C-92FC30B741E6}"/>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5" name="Footer Placeholder 4">
            <a:extLst>
              <a:ext uri="{FF2B5EF4-FFF2-40B4-BE49-F238E27FC236}">
                <a16:creationId xmlns:a16="http://schemas.microsoft.com/office/drawing/2014/main" id="{0D103F3E-6301-40EC-A9F8-87E759544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3F012-0AF0-408C-A42E-83E3DA244F56}"/>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386416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2A1D-BABB-45FC-B903-D1B447414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BAB6-651F-4F3A-80FC-9DEAA88F6B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BA03FD-4E2F-47B1-BC8D-B8AE8E0A11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9B251-F332-48A0-8B24-27A9D45A04A2}"/>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6" name="Footer Placeholder 5">
            <a:extLst>
              <a:ext uri="{FF2B5EF4-FFF2-40B4-BE49-F238E27FC236}">
                <a16:creationId xmlns:a16="http://schemas.microsoft.com/office/drawing/2014/main" id="{73002162-98B4-4B18-A399-659934F7AA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72637-6060-4504-84FE-AB685E69A3DA}"/>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226877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37CC-9223-4779-81CE-BA9C9A0FAF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1228D-B18E-4216-83ED-D35D3B638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89B00-8033-460C-8A01-782B1CED17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D1558A-2AB7-420E-B149-BD748821B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57818-B2C5-4FD3-B7E8-43D72E5CAE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80B0C-7E78-4FCC-8B3F-C34233A0E71E}"/>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8" name="Footer Placeholder 7">
            <a:extLst>
              <a:ext uri="{FF2B5EF4-FFF2-40B4-BE49-F238E27FC236}">
                <a16:creationId xmlns:a16="http://schemas.microsoft.com/office/drawing/2014/main" id="{FBC4C073-6A56-4754-84C7-2019406660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2002A-6839-43DE-A049-039443DF8887}"/>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99184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9B66-BAA7-4AEB-B2EB-FB4D69B8FE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97CDF-4EE0-4EA5-8B21-034564A53665}"/>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4" name="Footer Placeholder 3">
            <a:extLst>
              <a:ext uri="{FF2B5EF4-FFF2-40B4-BE49-F238E27FC236}">
                <a16:creationId xmlns:a16="http://schemas.microsoft.com/office/drawing/2014/main" id="{47FDDDD5-4A90-49EE-8BF7-57C51CF0D1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04F74-F215-44A7-BE54-06388DA73CAD}"/>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18017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987FE-1E18-43D1-A938-878B804CDBED}"/>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3" name="Footer Placeholder 2">
            <a:extLst>
              <a:ext uri="{FF2B5EF4-FFF2-40B4-BE49-F238E27FC236}">
                <a16:creationId xmlns:a16="http://schemas.microsoft.com/office/drawing/2014/main" id="{8E42CB98-80B9-46E8-9A72-5CE2D1DB55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90F676-72AD-4F0A-800D-3397275C9123}"/>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36960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D763-141A-40AB-BE74-39DC1BAB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BB2BD1-93E6-462D-8827-B5BCD7A31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46802B-7BF3-489A-A0E3-D2C42F86F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6259B-1E90-48FB-B5A9-1206E9A98EF1}"/>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6" name="Footer Placeholder 5">
            <a:extLst>
              <a:ext uri="{FF2B5EF4-FFF2-40B4-BE49-F238E27FC236}">
                <a16:creationId xmlns:a16="http://schemas.microsoft.com/office/drawing/2014/main" id="{54E242AA-4F25-4915-B10C-8023C60ED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1E9A9-AC05-445C-819C-4C7B5BD4DBD9}"/>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54935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495C-8E79-459E-9A62-E6A01B647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A0834-D36B-4F50-8197-9161850A6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82C571-C6D5-44ED-9A85-B1AC5192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E0DA5-EA07-462E-8A8F-677491A9050B}"/>
              </a:ext>
            </a:extLst>
          </p:cNvPr>
          <p:cNvSpPr>
            <a:spLocks noGrp="1"/>
          </p:cNvSpPr>
          <p:nvPr>
            <p:ph type="dt" sz="half" idx="10"/>
          </p:nvPr>
        </p:nvSpPr>
        <p:spPr/>
        <p:txBody>
          <a:bodyPr/>
          <a:lstStyle/>
          <a:p>
            <a:fld id="{C29F322D-A0BD-4664-85B7-FD3BF80B832F}" type="datetimeFigureOut">
              <a:rPr lang="en-US" smtClean="0"/>
              <a:t>1/15/25</a:t>
            </a:fld>
            <a:endParaRPr lang="en-US"/>
          </a:p>
        </p:txBody>
      </p:sp>
      <p:sp>
        <p:nvSpPr>
          <p:cNvPr id="6" name="Footer Placeholder 5">
            <a:extLst>
              <a:ext uri="{FF2B5EF4-FFF2-40B4-BE49-F238E27FC236}">
                <a16:creationId xmlns:a16="http://schemas.microsoft.com/office/drawing/2014/main" id="{181803E4-EC11-4989-A568-78AB0F08A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601E0-E305-4A1E-8B60-6F0E1634BF1A}"/>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57520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22EBC3-8EDC-4310-983E-0E1DDC176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C9758-E413-47EF-B283-DB1F013E0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99B61-BF66-412B-9963-BFE2ABC6C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F322D-A0BD-4664-85B7-FD3BF80B832F}" type="datetimeFigureOut">
              <a:rPr lang="en-US" smtClean="0"/>
              <a:t>1/15/25</a:t>
            </a:fld>
            <a:endParaRPr lang="en-US"/>
          </a:p>
        </p:txBody>
      </p:sp>
      <p:sp>
        <p:nvSpPr>
          <p:cNvPr id="5" name="Footer Placeholder 4">
            <a:extLst>
              <a:ext uri="{FF2B5EF4-FFF2-40B4-BE49-F238E27FC236}">
                <a16:creationId xmlns:a16="http://schemas.microsoft.com/office/drawing/2014/main" id="{2E874BFE-EB10-4808-B7BC-4D5C9F749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E0D6F1-CBE1-4144-9BB4-CA5EA6375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0DF54-6652-4B80-944A-AFF5CCC78678}" type="slidenum">
              <a:rPr lang="en-US" smtClean="0"/>
              <a:t>‹#›</a:t>
            </a:fld>
            <a:endParaRPr lang="en-US"/>
          </a:p>
        </p:txBody>
      </p:sp>
    </p:spTree>
    <p:extLst>
      <p:ext uri="{BB962C8B-B14F-4D97-AF65-F5344CB8AC3E}">
        <p14:creationId xmlns:p14="http://schemas.microsoft.com/office/powerpoint/2010/main" val="4202498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270.png"/><Relationship Id="rId3" Type="http://schemas.openxmlformats.org/officeDocument/2006/relationships/chart" Target="../charts/chart10.xml"/><Relationship Id="rId7" Type="http://schemas.openxmlformats.org/officeDocument/2006/relationships/chart" Target="../charts/chart60.xml"/><Relationship Id="rId12" Type="http://schemas.openxmlformats.org/officeDocument/2006/relationships/image" Target="../media/image1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chart" Target="../charts/chart11.xml"/><Relationship Id="rId11" Type="http://schemas.openxmlformats.org/officeDocument/2006/relationships/image" Target="../media/image150.png"/><Relationship Id="rId5" Type="http://schemas.openxmlformats.org/officeDocument/2006/relationships/image" Target="../media/image260.png"/><Relationship Id="rId10" Type="http://schemas.openxmlformats.org/officeDocument/2006/relationships/image" Target="../media/image140.png"/><Relationship Id="rId4" Type="http://schemas.openxmlformats.org/officeDocument/2006/relationships/image" Target="../media/image250.png"/><Relationship Id="rId9" Type="http://schemas.openxmlformats.org/officeDocument/2006/relationships/image" Target="../media/image130.png"/><Relationship Id="rId14" Type="http://schemas.openxmlformats.org/officeDocument/2006/relationships/image" Target="../media/image2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BEB9-5EC6-466B-84E7-DF959140956B}"/>
              </a:ext>
            </a:extLst>
          </p:cNvPr>
          <p:cNvSpPr>
            <a:spLocks noGrp="1"/>
          </p:cNvSpPr>
          <p:nvPr>
            <p:ph type="ctrTitle"/>
          </p:nvPr>
        </p:nvSpPr>
        <p:spPr/>
        <p:txBody>
          <a:bodyPr/>
          <a:lstStyle/>
          <a:p>
            <a:r>
              <a:rPr lang="en-US"/>
              <a:t>Visualizing Amounts</a:t>
            </a:r>
            <a:endParaRPr lang="en-US" dirty="0"/>
          </a:p>
        </p:txBody>
      </p:sp>
      <p:sp>
        <p:nvSpPr>
          <p:cNvPr id="3" name="Subtitle 2">
            <a:extLst>
              <a:ext uri="{FF2B5EF4-FFF2-40B4-BE49-F238E27FC236}">
                <a16:creationId xmlns:a16="http://schemas.microsoft.com/office/drawing/2014/main" id="{664516A3-79EC-4194-ABE6-15B9469748C2}"/>
              </a:ext>
            </a:extLst>
          </p:cNvPr>
          <p:cNvSpPr>
            <a:spLocks noGrp="1"/>
          </p:cNvSpPr>
          <p:nvPr>
            <p:ph type="subTitle" idx="1"/>
          </p:nvPr>
        </p:nvSpPr>
        <p:spPr/>
        <p:txBody>
          <a:bodyPr>
            <a:normAutofit fontScale="92500" lnSpcReduction="10000"/>
          </a:bodyPr>
          <a:lstStyle/>
          <a:p>
            <a:r>
              <a:rPr lang="en-US" dirty="0"/>
              <a:t>HUGEN 2073</a:t>
            </a:r>
          </a:p>
          <a:p>
            <a:r>
              <a:rPr lang="en-US" b="1" dirty="0"/>
              <a:t>Genomic Data Visualization and Integration</a:t>
            </a:r>
          </a:p>
          <a:p>
            <a:endParaRPr lang="en-US" dirty="0"/>
          </a:p>
          <a:p>
            <a:r>
              <a:rPr lang="en-US" dirty="0"/>
              <a:t>Slides borrowed/adapted from H.J. Park with permission</a:t>
            </a:r>
          </a:p>
        </p:txBody>
      </p:sp>
    </p:spTree>
    <p:extLst>
      <p:ext uri="{BB962C8B-B14F-4D97-AF65-F5344CB8AC3E}">
        <p14:creationId xmlns:p14="http://schemas.microsoft.com/office/powerpoint/2010/main" val="77477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F862-7D2D-1E43-A078-0EEB8AD56B4E}"/>
              </a:ext>
            </a:extLst>
          </p:cNvPr>
          <p:cNvSpPr>
            <a:spLocks noGrp="1"/>
          </p:cNvSpPr>
          <p:nvPr>
            <p:ph type="title"/>
          </p:nvPr>
        </p:nvSpPr>
        <p:spPr/>
        <p:txBody>
          <a:bodyPr/>
          <a:lstStyle/>
          <a:p>
            <a:r>
              <a:rPr lang="en-US" dirty="0"/>
              <a:t>What is a good table for presentation?</a:t>
            </a:r>
          </a:p>
        </p:txBody>
      </p:sp>
      <p:pic>
        <p:nvPicPr>
          <p:cNvPr id="4" name="Content Placeholder 3">
            <a:extLst>
              <a:ext uri="{FF2B5EF4-FFF2-40B4-BE49-F238E27FC236}">
                <a16:creationId xmlns:a16="http://schemas.microsoft.com/office/drawing/2014/main" id="{FF5C65F3-03FF-A14E-93FE-0A83CF94479E}"/>
              </a:ext>
            </a:extLst>
          </p:cNvPr>
          <p:cNvPicPr>
            <a:picLocks noGrp="1" noChangeAspect="1"/>
          </p:cNvPicPr>
          <p:nvPr>
            <p:ph idx="1"/>
          </p:nvPr>
        </p:nvPicPr>
        <p:blipFill>
          <a:blip r:embed="rId3"/>
          <a:stretch>
            <a:fillRect/>
          </a:stretch>
        </p:blipFill>
        <p:spPr>
          <a:xfrm>
            <a:off x="1226608" y="2683027"/>
            <a:ext cx="9738784" cy="3809848"/>
          </a:xfrm>
          <a:prstGeom prst="rect">
            <a:avLst/>
          </a:prstGeom>
        </p:spPr>
      </p:pic>
      <p:sp>
        <p:nvSpPr>
          <p:cNvPr id="6" name="Rectangle 5">
            <a:extLst>
              <a:ext uri="{FF2B5EF4-FFF2-40B4-BE49-F238E27FC236}">
                <a16:creationId xmlns:a16="http://schemas.microsoft.com/office/drawing/2014/main" id="{EDBE2C63-7AF8-8644-B7C1-C100680B4E47}"/>
              </a:ext>
            </a:extLst>
          </p:cNvPr>
          <p:cNvSpPr/>
          <p:nvPr/>
        </p:nvSpPr>
        <p:spPr>
          <a:xfrm>
            <a:off x="0" y="1956025"/>
            <a:ext cx="8173039" cy="461665"/>
          </a:xfrm>
          <a:prstGeom prst="rect">
            <a:avLst/>
          </a:prstGeom>
        </p:spPr>
        <p:txBody>
          <a:bodyPr wrap="square">
            <a:spAutoFit/>
          </a:bodyPr>
          <a:lstStyle/>
          <a:p>
            <a:r>
              <a:rPr lang="en-US" sz="2400" dirty="0"/>
              <a:t>In terms of decimal places… generally use only 1 or 2</a:t>
            </a:r>
          </a:p>
        </p:txBody>
      </p:sp>
    </p:spTree>
    <p:extLst>
      <p:ext uri="{BB962C8B-B14F-4D97-AF65-F5344CB8AC3E}">
        <p14:creationId xmlns:p14="http://schemas.microsoft.com/office/powerpoint/2010/main" val="9337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38200" y="0"/>
            <a:ext cx="10515600" cy="1325563"/>
          </a:xfrm>
        </p:spPr>
        <p:txBody>
          <a:bodyPr/>
          <a:lstStyle/>
          <a:p>
            <a:r>
              <a:rPr lang="en-US" dirty="0"/>
              <a:t>Rule of thumb for good table presentation</a:t>
            </a:r>
          </a:p>
        </p:txBody>
      </p:sp>
      <p:graphicFrame>
        <p:nvGraphicFramePr>
          <p:cNvPr id="10" name="Table 9">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503368623"/>
              </p:ext>
            </p:extLst>
          </p:nvPr>
        </p:nvGraphicFramePr>
        <p:xfrm>
          <a:off x="3158068" y="1594045"/>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l"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a:effectLst/>
                        </a:rPr>
                        <a:t>Worldwide gross</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a:effectLst/>
                        </a:rPr>
                        <a:t>$2,797,800,564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a:effectLst/>
                        </a:rPr>
                        <a:t>$2,789,679,794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a:effectLst/>
                        </a:rPr>
                        <a:t>$2,187,463,944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2018</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sp>
        <p:nvSpPr>
          <p:cNvPr id="4" name="Rectangle 3"/>
          <p:cNvSpPr/>
          <p:nvPr/>
        </p:nvSpPr>
        <p:spPr>
          <a:xfrm>
            <a:off x="1154127" y="4015358"/>
            <a:ext cx="10761133" cy="1569660"/>
          </a:xfrm>
          <a:prstGeom prst="rect">
            <a:avLst/>
          </a:prstGeom>
        </p:spPr>
        <p:txBody>
          <a:bodyPr wrap="square">
            <a:spAutoFit/>
          </a:bodyPr>
          <a:lstStyle/>
          <a:p>
            <a:pPr marL="342900" indent="-342900">
              <a:buFont typeface="+mj-lt"/>
              <a:buAutoNum type="arabicPeriod"/>
            </a:pPr>
            <a:r>
              <a:rPr lang="en-US" sz="2400" dirty="0"/>
              <a:t>A horizontal line between the header and the first data row only</a:t>
            </a:r>
          </a:p>
          <a:p>
            <a:pPr marL="342900" indent="-342900">
              <a:buFont typeface="+mj-lt"/>
              <a:buAutoNum type="arabicPeriod"/>
            </a:pPr>
            <a:r>
              <a:rPr lang="en-US" sz="2400" dirty="0"/>
              <a:t>Text columns should be left aligned</a:t>
            </a:r>
          </a:p>
          <a:p>
            <a:pPr marL="342900" indent="-342900">
              <a:buFont typeface="+mj-lt"/>
              <a:buAutoNum type="arabicPeriod"/>
            </a:pPr>
            <a:r>
              <a:rPr lang="en-US" sz="2400" dirty="0"/>
              <a:t>Number columns should be right aligned and should use the same number of decimal digits throughout. (Columns containing single characters are centered.)</a:t>
            </a:r>
            <a:endParaRPr lang="en-US" sz="2400" dirty="0">
              <a:solidFill>
                <a:srgbClr val="FF0000"/>
              </a:solidFill>
            </a:endParaRPr>
          </a:p>
        </p:txBody>
      </p:sp>
    </p:spTree>
    <p:extLst>
      <p:ext uri="{BB962C8B-B14F-4D97-AF65-F5344CB8AC3E}">
        <p14:creationId xmlns:p14="http://schemas.microsoft.com/office/powerpoint/2010/main" val="2708041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38200" y="0"/>
            <a:ext cx="10515600" cy="1325563"/>
          </a:xfrm>
        </p:spPr>
        <p:txBody>
          <a:bodyPr/>
          <a:lstStyle/>
          <a:p>
            <a:r>
              <a:rPr lang="en-US" dirty="0"/>
              <a:t>Rule of thumb for good table presentation</a:t>
            </a:r>
          </a:p>
        </p:txBody>
      </p:sp>
      <p:graphicFrame>
        <p:nvGraphicFramePr>
          <p:cNvPr id="10" name="Table 9">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690035485"/>
              </p:ext>
            </p:extLst>
          </p:nvPr>
        </p:nvGraphicFramePr>
        <p:xfrm>
          <a:off x="3158068" y="1594045"/>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2814730">
                  <a:extLst>
                    <a:ext uri="{9D8B030D-6E8A-4147-A177-3AD203B41FA5}">
                      <a16:colId xmlns:a16="http://schemas.microsoft.com/office/drawing/2014/main" val="3502117996"/>
                    </a:ext>
                  </a:extLst>
                </a:gridCol>
                <a:gridCol w="1892843">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l"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a:effectLst/>
                        </a:rPr>
                        <a:t>Worldwide gross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2,797,800,564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2,789,679,794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2,187,463,944 </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2018</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sp>
        <p:nvSpPr>
          <p:cNvPr id="4" name="Rectangle 3"/>
          <p:cNvSpPr/>
          <p:nvPr/>
        </p:nvSpPr>
        <p:spPr>
          <a:xfrm>
            <a:off x="1023498" y="3975164"/>
            <a:ext cx="10761133" cy="1200329"/>
          </a:xfrm>
          <a:prstGeom prst="rect">
            <a:avLst/>
          </a:prstGeom>
        </p:spPr>
        <p:txBody>
          <a:bodyPr wrap="square">
            <a:spAutoFit/>
          </a:bodyPr>
          <a:lstStyle/>
          <a:p>
            <a:r>
              <a:rPr lang="en-US" sz="2400" dirty="0"/>
              <a:t>4. The header fields are aligned with their data</a:t>
            </a:r>
          </a:p>
          <a:p>
            <a:r>
              <a:rPr lang="en-US" sz="2400" dirty="0"/>
              <a:t>5. Unit should be notated in header</a:t>
            </a:r>
          </a:p>
          <a:p>
            <a:r>
              <a:rPr lang="en-US" sz="2400" dirty="0"/>
              <a:t>6. For big numbers, use commas (1,000 separator)</a:t>
            </a:r>
          </a:p>
        </p:txBody>
      </p:sp>
    </p:spTree>
    <p:extLst>
      <p:ext uri="{BB962C8B-B14F-4D97-AF65-F5344CB8AC3E}">
        <p14:creationId xmlns:p14="http://schemas.microsoft.com/office/powerpoint/2010/main" val="26653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6"/>
            <a:ext cx="11353800" cy="1325563"/>
          </a:xfrm>
        </p:spPr>
        <p:txBody>
          <a:bodyPr/>
          <a:lstStyle/>
          <a:p>
            <a:r>
              <a:rPr lang="en-US" dirty="0" err="1"/>
              <a:t>Barplot</a:t>
            </a:r>
            <a:r>
              <a:rPr lang="en-US" dirty="0"/>
              <a:t> to replace table with a particular focus</a:t>
            </a:r>
          </a:p>
        </p:txBody>
      </p:sp>
      <p:sp>
        <p:nvSpPr>
          <p:cNvPr id="3" name="Content Placeholder 2"/>
          <p:cNvSpPr>
            <a:spLocks noGrp="1"/>
          </p:cNvSpPr>
          <p:nvPr>
            <p:ph idx="1"/>
          </p:nvPr>
        </p:nvSpPr>
        <p:spPr>
          <a:xfrm>
            <a:off x="228965" y="1383524"/>
            <a:ext cx="7586133" cy="505946"/>
          </a:xfrm>
        </p:spPr>
        <p:txBody>
          <a:bodyPr>
            <a:normAutofit/>
          </a:bodyPr>
          <a:lstStyle/>
          <a:p>
            <a:pPr marL="0" indent="0">
              <a:buNone/>
            </a:pPr>
            <a:r>
              <a:rPr lang="en-US" sz="2400" dirty="0"/>
              <a:t>Let’s say we are interested in the gross income</a:t>
            </a:r>
          </a:p>
        </p:txBody>
      </p:sp>
      <p:graphicFrame>
        <p:nvGraphicFramePr>
          <p:cNvPr id="8" name="Table 7">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3154668660"/>
              </p:ext>
            </p:extLst>
          </p:nvPr>
        </p:nvGraphicFramePr>
        <p:xfrm>
          <a:off x="228965" y="1939815"/>
          <a:ext cx="6662902" cy="3692525"/>
        </p:xfrm>
        <a:graphic>
          <a:graphicData uri="http://schemas.openxmlformats.org/drawingml/2006/table">
            <a:tbl>
              <a:tblPr>
                <a:tableStyleId>{5C22544A-7EE6-4342-B048-85BDC9FD1C3A}</a:tableStyleId>
              </a:tblPr>
              <a:tblGrid>
                <a:gridCol w="696724">
                  <a:extLst>
                    <a:ext uri="{9D8B030D-6E8A-4147-A177-3AD203B41FA5}">
                      <a16:colId xmlns:a16="http://schemas.microsoft.com/office/drawing/2014/main" val="1644285060"/>
                    </a:ext>
                  </a:extLst>
                </a:gridCol>
                <a:gridCol w="3705578">
                  <a:extLst>
                    <a:ext uri="{9D8B030D-6E8A-4147-A177-3AD203B41FA5}">
                      <a16:colId xmlns:a16="http://schemas.microsoft.com/office/drawing/2014/main" val="3502117996"/>
                    </a:ext>
                  </a:extLst>
                </a:gridCol>
                <a:gridCol w="1659466">
                  <a:extLst>
                    <a:ext uri="{9D8B030D-6E8A-4147-A177-3AD203B41FA5}">
                      <a16:colId xmlns:a16="http://schemas.microsoft.com/office/drawing/2014/main" val="1365035527"/>
                    </a:ext>
                  </a:extLst>
                </a:gridCol>
                <a:gridCol w="601134">
                  <a:extLst>
                    <a:ext uri="{9D8B030D-6E8A-4147-A177-3AD203B41FA5}">
                      <a16:colId xmlns:a16="http://schemas.microsoft.com/office/drawing/2014/main" val="3096877303"/>
                    </a:ext>
                  </a:extLst>
                </a:gridCol>
              </a:tblGrid>
              <a:tr h="187325">
                <a:tc>
                  <a:txBody>
                    <a:bodyPr/>
                    <a:lstStyle/>
                    <a:p>
                      <a:pPr algn="l" fontAlgn="b"/>
                      <a:r>
                        <a:rPr lang="en-US" sz="2000" u="none" strike="noStrike" dirty="0">
                          <a:effectLst/>
                        </a:rPr>
                        <a:t>Rank</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Title</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gross</a:t>
                      </a:r>
                      <a:r>
                        <a:rPr lang="en-US" sz="2000" u="none" strike="noStrike" baseline="0" dirty="0">
                          <a:effectLst/>
                        </a:rPr>
                        <a:t> income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Year</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187325">
                <a:tc>
                  <a:txBody>
                    <a:bodyPr/>
                    <a:lstStyle/>
                    <a:p>
                      <a:pPr algn="ct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Avengers: Endgame</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2,797,800,564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2019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187325">
                <a:tc>
                  <a:txBody>
                    <a:bodyPr/>
                    <a:lstStyle/>
                    <a:p>
                      <a:pPr algn="ct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Avatar</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2,789,679,794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2009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187325">
                <a:tc>
                  <a:txBody>
                    <a:bodyPr/>
                    <a:lstStyle/>
                    <a:p>
                      <a:pPr algn="ct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Titanic</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2,187,463,944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1997</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187325">
                <a:tc>
                  <a:txBody>
                    <a:bodyPr/>
                    <a:lstStyle/>
                    <a:p>
                      <a:pPr algn="ctr"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Star Wars: The Force Awakens</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2,068,223,624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2015</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187325">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Avengers: Infinity War</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2,048,359,754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2018</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r h="187325">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Jurassic World</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1,671,713,208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2015</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9187120"/>
                  </a:ext>
                </a:extLst>
              </a:tr>
              <a:tr h="187325">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The Lion King film currently playing</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1,654,637,574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2019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2299747"/>
                  </a:ext>
                </a:extLst>
              </a:tr>
              <a:tr h="187325">
                <a:tc>
                  <a:txBody>
                    <a:bodyPr/>
                    <a:lstStyle/>
                    <a:p>
                      <a:pPr algn="ct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The Avengers</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1,518,812,988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a:effectLst/>
                        </a:rPr>
                        <a:t>2012</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985858"/>
                  </a:ext>
                </a:extLst>
              </a:tr>
              <a:tr h="187325">
                <a:tc>
                  <a:txBody>
                    <a:bodyPr/>
                    <a:lstStyle/>
                    <a:p>
                      <a:pPr algn="ct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Furious 7</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1,516,045,911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effectLst/>
                        </a:rPr>
                        <a:t>2015</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9107412"/>
                  </a:ext>
                </a:extLst>
              </a:tr>
              <a:tr h="187325">
                <a:tc>
                  <a:txBody>
                    <a:bodyPr/>
                    <a:lstStyle/>
                    <a:p>
                      <a:pPr algn="ct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dirty="0">
                          <a:effectLst/>
                        </a:rPr>
                        <a:t>Avengers: Age of Ultron</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u="none" strike="noStrike">
                          <a:effectLst/>
                        </a:rPr>
                        <a:t>1,405,403,694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u="none" strike="noStrike" dirty="0">
                          <a:effectLst/>
                        </a:rPr>
                        <a:t>2015</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5781614"/>
                  </a:ext>
                </a:extLst>
              </a:tr>
            </a:tbl>
          </a:graphicData>
        </a:graphic>
      </p:graphicFrame>
      <p:graphicFrame>
        <p:nvGraphicFramePr>
          <p:cNvPr id="10" name="Chart 9"/>
          <p:cNvGraphicFramePr>
            <a:graphicFrameLocks/>
          </p:cNvGraphicFramePr>
          <p:nvPr>
            <p:extLst>
              <p:ext uri="{D42A27DB-BD31-4B8C-83A1-F6EECF244321}">
                <p14:modId xmlns:p14="http://schemas.microsoft.com/office/powerpoint/2010/main" val="3763736720"/>
              </p:ext>
            </p:extLst>
          </p:nvPr>
        </p:nvGraphicFramePr>
        <p:xfrm>
          <a:off x="7078133" y="251792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457266" y="5073661"/>
            <a:ext cx="397866" cy="646331"/>
          </a:xfrm>
          <a:prstGeom prst="rect">
            <a:avLst/>
          </a:prstGeom>
          <a:noFill/>
        </p:spPr>
        <p:txBody>
          <a:bodyPr wrap="none" rtlCol="0">
            <a:spAutoFit/>
          </a:bodyPr>
          <a:lstStyle/>
          <a:p>
            <a:r>
              <a:rPr lang="en-US" sz="3600">
                <a:solidFill>
                  <a:srgbClr val="FF0000"/>
                </a:solidFill>
              </a:rPr>
              <a:t>?</a:t>
            </a:r>
          </a:p>
        </p:txBody>
      </p:sp>
    </p:spTree>
    <p:extLst>
      <p:ext uri="{BB962C8B-B14F-4D97-AF65-F5344CB8AC3E}">
        <p14:creationId xmlns:p14="http://schemas.microsoft.com/office/powerpoint/2010/main" val="48317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16"/>
            <a:ext cx="10515600" cy="1325563"/>
          </a:xfrm>
        </p:spPr>
        <p:txBody>
          <a:bodyPr/>
          <a:lstStyle/>
          <a:p>
            <a:r>
              <a:rPr lang="en-US" dirty="0"/>
              <a:t>Long labels?</a:t>
            </a:r>
          </a:p>
        </p:txBody>
      </p:sp>
      <p:graphicFrame>
        <p:nvGraphicFramePr>
          <p:cNvPr id="7" name="Chart 6"/>
          <p:cNvGraphicFramePr>
            <a:graphicFrameLocks/>
          </p:cNvGraphicFramePr>
          <p:nvPr>
            <p:extLst>
              <p:ext uri="{D42A27DB-BD31-4B8C-83A1-F6EECF244321}">
                <p14:modId xmlns:p14="http://schemas.microsoft.com/office/powerpoint/2010/main" val="74163797"/>
              </p:ext>
            </p:extLst>
          </p:nvPr>
        </p:nvGraphicFramePr>
        <p:xfrm>
          <a:off x="398586" y="1575298"/>
          <a:ext cx="11434828" cy="405902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13CB789-A839-4849-8C30-D306B6299EE9}"/>
              </a:ext>
            </a:extLst>
          </p:cNvPr>
          <p:cNvSpPr txBox="1"/>
          <p:nvPr/>
        </p:nvSpPr>
        <p:spPr>
          <a:xfrm>
            <a:off x="311083" y="5876437"/>
            <a:ext cx="9455085" cy="646331"/>
          </a:xfrm>
          <a:prstGeom prst="rect">
            <a:avLst/>
          </a:prstGeom>
          <a:noFill/>
        </p:spPr>
        <p:txBody>
          <a:bodyPr wrap="square">
            <a:spAutoFit/>
          </a:bodyPr>
          <a:lstStyle/>
          <a:p>
            <a:pPr lvl="1"/>
            <a:r>
              <a:rPr lang="en-US" dirty="0"/>
              <a:t>Maximizing not only data-ink ratio and readability, but also </a:t>
            </a:r>
            <a:r>
              <a:rPr lang="en-US" sz="1800" dirty="0">
                <a:solidFill>
                  <a:srgbClr val="FF0000"/>
                </a:solidFill>
              </a:rPr>
              <a:t>information amount per space</a:t>
            </a:r>
          </a:p>
          <a:p>
            <a:pPr lvl="1"/>
            <a:endParaRPr lang="en-US" dirty="0"/>
          </a:p>
        </p:txBody>
      </p:sp>
    </p:spTree>
    <p:extLst>
      <p:ext uri="{BB962C8B-B14F-4D97-AF65-F5344CB8AC3E}">
        <p14:creationId xmlns:p14="http://schemas.microsoft.com/office/powerpoint/2010/main" val="3330117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16"/>
            <a:ext cx="10515600" cy="1325563"/>
          </a:xfrm>
        </p:spPr>
        <p:txBody>
          <a:bodyPr/>
          <a:lstStyle/>
          <a:p>
            <a:r>
              <a:rPr lang="en-US" dirty="0"/>
              <a:t>Multi-line labels?</a:t>
            </a:r>
          </a:p>
        </p:txBody>
      </p:sp>
      <p:graphicFrame>
        <p:nvGraphicFramePr>
          <p:cNvPr id="7" name="Chart 6"/>
          <p:cNvGraphicFramePr>
            <a:graphicFrameLocks/>
          </p:cNvGraphicFramePr>
          <p:nvPr>
            <p:extLst>
              <p:ext uri="{D42A27DB-BD31-4B8C-83A1-F6EECF244321}">
                <p14:modId xmlns:p14="http://schemas.microsoft.com/office/powerpoint/2010/main" val="182506258"/>
              </p:ext>
            </p:extLst>
          </p:nvPr>
        </p:nvGraphicFramePr>
        <p:xfrm>
          <a:off x="2348753" y="1490133"/>
          <a:ext cx="7494494" cy="420245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B149EB5A-0C66-4C9A-8B97-F5336334EC30}"/>
              </a:ext>
            </a:extLst>
          </p:cNvPr>
          <p:cNvSpPr/>
          <p:nvPr/>
        </p:nvSpPr>
        <p:spPr>
          <a:xfrm>
            <a:off x="231494" y="1562579"/>
            <a:ext cx="11794602" cy="419810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61D6CE-BF71-4DCE-BABA-74ED955E87A7}"/>
              </a:ext>
            </a:extLst>
          </p:cNvPr>
          <p:cNvSpPr txBox="1"/>
          <p:nvPr/>
        </p:nvSpPr>
        <p:spPr>
          <a:xfrm>
            <a:off x="9410218" y="5805421"/>
            <a:ext cx="2613664" cy="369332"/>
          </a:xfrm>
          <a:prstGeom prst="rect">
            <a:avLst/>
          </a:prstGeom>
          <a:noFill/>
        </p:spPr>
        <p:txBody>
          <a:bodyPr wrap="none" rtlCol="0">
            <a:spAutoFit/>
          </a:bodyPr>
          <a:lstStyle/>
          <a:p>
            <a:r>
              <a:rPr lang="en-US" dirty="0">
                <a:solidFill>
                  <a:srgbClr val="FF0000"/>
                </a:solidFill>
              </a:rPr>
              <a:t>Size of the previous figure</a:t>
            </a:r>
          </a:p>
        </p:txBody>
      </p:sp>
    </p:spTree>
    <p:extLst>
      <p:ext uri="{BB962C8B-B14F-4D97-AF65-F5344CB8AC3E}">
        <p14:creationId xmlns:p14="http://schemas.microsoft.com/office/powerpoint/2010/main" val="212731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16"/>
            <a:ext cx="10515600" cy="1325563"/>
          </a:xfrm>
        </p:spPr>
        <p:txBody>
          <a:bodyPr/>
          <a:lstStyle/>
          <a:p>
            <a:r>
              <a:rPr lang="en-US" dirty="0"/>
              <a:t>Tilted labels?</a:t>
            </a:r>
          </a:p>
        </p:txBody>
      </p:sp>
      <p:graphicFrame>
        <p:nvGraphicFramePr>
          <p:cNvPr id="7" name="Chart 6"/>
          <p:cNvGraphicFramePr>
            <a:graphicFrameLocks/>
          </p:cNvGraphicFramePr>
          <p:nvPr>
            <p:extLst>
              <p:ext uri="{D42A27DB-BD31-4B8C-83A1-F6EECF244321}">
                <p14:modId xmlns:p14="http://schemas.microsoft.com/office/powerpoint/2010/main" val="2598389699"/>
              </p:ext>
            </p:extLst>
          </p:nvPr>
        </p:nvGraphicFramePr>
        <p:xfrm>
          <a:off x="4101353" y="1638051"/>
          <a:ext cx="3989294" cy="4798608"/>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4ED7DBD2-8DD5-450E-B33B-345A7D3095E1}"/>
              </a:ext>
            </a:extLst>
          </p:cNvPr>
          <p:cNvSpPr/>
          <p:nvPr/>
        </p:nvSpPr>
        <p:spPr>
          <a:xfrm>
            <a:off x="2348753" y="1689902"/>
            <a:ext cx="7494494" cy="419810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0AA002-3A47-4D43-ACC1-0BD0B6BAA697}"/>
              </a:ext>
            </a:extLst>
          </p:cNvPr>
          <p:cNvSpPr txBox="1"/>
          <p:nvPr/>
        </p:nvSpPr>
        <p:spPr>
          <a:xfrm>
            <a:off x="9410218" y="5851721"/>
            <a:ext cx="2613664" cy="369332"/>
          </a:xfrm>
          <a:prstGeom prst="rect">
            <a:avLst/>
          </a:prstGeom>
          <a:noFill/>
        </p:spPr>
        <p:txBody>
          <a:bodyPr wrap="none" rtlCol="0">
            <a:spAutoFit/>
          </a:bodyPr>
          <a:lstStyle/>
          <a:p>
            <a:r>
              <a:rPr lang="en-US" dirty="0">
                <a:solidFill>
                  <a:srgbClr val="FF0000"/>
                </a:solidFill>
              </a:rPr>
              <a:t>Size of the previous figure</a:t>
            </a:r>
          </a:p>
        </p:txBody>
      </p:sp>
    </p:spTree>
    <p:extLst>
      <p:ext uri="{BB962C8B-B14F-4D97-AF65-F5344CB8AC3E}">
        <p14:creationId xmlns:p14="http://schemas.microsoft.com/office/powerpoint/2010/main" val="1826607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C44F-A983-45E2-9A5B-34373CACE0EB}"/>
              </a:ext>
            </a:extLst>
          </p:cNvPr>
          <p:cNvSpPr>
            <a:spLocks noGrp="1"/>
          </p:cNvSpPr>
          <p:nvPr>
            <p:ph type="title"/>
          </p:nvPr>
        </p:nvSpPr>
        <p:spPr>
          <a:xfrm>
            <a:off x="0" y="21686"/>
            <a:ext cx="12192000" cy="1325563"/>
          </a:xfrm>
        </p:spPr>
        <p:txBody>
          <a:bodyPr/>
          <a:lstStyle/>
          <a:p>
            <a:r>
              <a:rPr lang="en-US" dirty="0"/>
              <a:t>Efficient figures make information readily accessible</a:t>
            </a:r>
          </a:p>
        </p:txBody>
      </p:sp>
      <p:sp>
        <p:nvSpPr>
          <p:cNvPr id="10" name="TextBox 9">
            <a:extLst>
              <a:ext uri="{FF2B5EF4-FFF2-40B4-BE49-F238E27FC236}">
                <a16:creationId xmlns:a16="http://schemas.microsoft.com/office/drawing/2014/main" id="{A298AEF2-97BB-4E08-AB00-0BEC3430BD9A}"/>
              </a:ext>
            </a:extLst>
          </p:cNvPr>
          <p:cNvSpPr txBox="1"/>
          <p:nvPr/>
        </p:nvSpPr>
        <p:spPr>
          <a:xfrm>
            <a:off x="3526620" y="1073135"/>
            <a:ext cx="4238661" cy="1107996"/>
          </a:xfrm>
          <a:prstGeom prst="rect">
            <a:avLst/>
          </a:prstGeom>
          <a:noFill/>
        </p:spPr>
        <p:txBody>
          <a:bodyPr wrap="none" rtlCol="0">
            <a:spAutoFit/>
          </a:bodyPr>
          <a:lstStyle/>
          <a:p>
            <a:r>
              <a:rPr lang="en-US" sz="2200" dirty="0"/>
              <a:t>The same amount of information in</a:t>
            </a:r>
          </a:p>
          <a:p>
            <a:pPr marL="342900" indent="-342900">
              <a:buFont typeface="Arial" panose="020B0604020202020204" pitchFamily="34" charset="0"/>
              <a:buChar char="•"/>
            </a:pPr>
            <a:r>
              <a:rPr lang="en-US" sz="2200" dirty="0"/>
              <a:t>Bar height and width</a:t>
            </a:r>
          </a:p>
          <a:p>
            <a:pPr marL="342900" indent="-342900">
              <a:buFont typeface="Arial" panose="020B0604020202020204" pitchFamily="34" charset="0"/>
              <a:buChar char="•"/>
            </a:pPr>
            <a:r>
              <a:rPr lang="en-US" sz="2200" dirty="0"/>
              <a:t>Font size</a:t>
            </a:r>
          </a:p>
        </p:txBody>
      </p:sp>
      <p:sp>
        <p:nvSpPr>
          <p:cNvPr id="11" name="Rectangle 10">
            <a:extLst>
              <a:ext uri="{FF2B5EF4-FFF2-40B4-BE49-F238E27FC236}">
                <a16:creationId xmlns:a16="http://schemas.microsoft.com/office/drawing/2014/main" id="{15DCF0DF-BE32-4946-8AC0-DCC76CD048E6}"/>
              </a:ext>
            </a:extLst>
          </p:cNvPr>
          <p:cNvSpPr/>
          <p:nvPr/>
        </p:nvSpPr>
        <p:spPr>
          <a:xfrm>
            <a:off x="244496" y="2160340"/>
            <a:ext cx="5201580" cy="32401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CF4398-2724-4DA1-B7D5-7EE0CB95EB13}"/>
              </a:ext>
            </a:extLst>
          </p:cNvPr>
          <p:cNvSpPr/>
          <p:nvPr/>
        </p:nvSpPr>
        <p:spPr>
          <a:xfrm>
            <a:off x="6620191" y="2160340"/>
            <a:ext cx="5201580" cy="32401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a:extLst>
              <a:ext uri="{FF2B5EF4-FFF2-40B4-BE49-F238E27FC236}">
                <a16:creationId xmlns:a16="http://schemas.microsoft.com/office/drawing/2014/main" id="{15540F87-5CC4-4449-BE56-8E9A737FF438}"/>
              </a:ext>
            </a:extLst>
          </p:cNvPr>
          <p:cNvGraphicFramePr>
            <a:graphicFrameLocks/>
          </p:cNvGraphicFramePr>
          <p:nvPr>
            <p:extLst>
              <p:ext uri="{D42A27DB-BD31-4B8C-83A1-F6EECF244321}">
                <p14:modId xmlns:p14="http://schemas.microsoft.com/office/powerpoint/2010/main" val="1782994666"/>
              </p:ext>
            </p:extLst>
          </p:nvPr>
        </p:nvGraphicFramePr>
        <p:xfrm>
          <a:off x="290373" y="2160340"/>
          <a:ext cx="5179531" cy="32401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75767987-FFDA-4821-9948-B418CD099DAB}"/>
              </a:ext>
            </a:extLst>
          </p:cNvPr>
          <p:cNvGraphicFramePr>
            <a:graphicFrameLocks/>
          </p:cNvGraphicFramePr>
          <p:nvPr>
            <p:extLst>
              <p:ext uri="{D42A27DB-BD31-4B8C-83A1-F6EECF244321}">
                <p14:modId xmlns:p14="http://schemas.microsoft.com/office/powerpoint/2010/main" val="3076803961"/>
              </p:ext>
            </p:extLst>
          </p:nvPr>
        </p:nvGraphicFramePr>
        <p:xfrm>
          <a:off x="6650031" y="2198439"/>
          <a:ext cx="5171739" cy="3202043"/>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07DA246B-E706-438A-84D4-775EDA925D9A}"/>
              </a:ext>
            </a:extLst>
          </p:cNvPr>
          <p:cNvSpPr txBox="1"/>
          <p:nvPr/>
        </p:nvSpPr>
        <p:spPr>
          <a:xfrm>
            <a:off x="537261" y="5630409"/>
            <a:ext cx="7345729" cy="430887"/>
          </a:xfrm>
          <a:prstGeom prst="rect">
            <a:avLst/>
          </a:prstGeom>
          <a:noFill/>
        </p:spPr>
        <p:txBody>
          <a:bodyPr wrap="none" rtlCol="0">
            <a:spAutoFit/>
          </a:bodyPr>
          <a:lstStyle/>
          <a:p>
            <a:r>
              <a:rPr lang="en-US" sz="2200" dirty="0"/>
              <a:t>Maximizing data-ink ratio, </a:t>
            </a:r>
            <a:r>
              <a:rPr lang="en-US" sz="2200" dirty="0">
                <a:solidFill>
                  <a:srgbClr val="FF0000"/>
                </a:solidFill>
              </a:rPr>
              <a:t>readability</a:t>
            </a:r>
            <a:r>
              <a:rPr lang="en-US" sz="2200" dirty="0"/>
              <a:t>, and information amount</a:t>
            </a:r>
          </a:p>
        </p:txBody>
      </p:sp>
      <p:sp>
        <p:nvSpPr>
          <p:cNvPr id="17" name="Arrow: Right 16">
            <a:extLst>
              <a:ext uri="{FF2B5EF4-FFF2-40B4-BE49-F238E27FC236}">
                <a16:creationId xmlns:a16="http://schemas.microsoft.com/office/drawing/2014/main" id="{6E2983BA-1D95-4CEC-B777-D9696EB9F495}"/>
              </a:ext>
            </a:extLst>
          </p:cNvPr>
          <p:cNvSpPr/>
          <p:nvPr/>
        </p:nvSpPr>
        <p:spPr>
          <a:xfrm>
            <a:off x="5918914" y="3321491"/>
            <a:ext cx="632181"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C2F0F3C0-764B-4264-A9F2-AB4BD8647EA0}"/>
              </a:ext>
            </a:extLst>
          </p:cNvPr>
          <p:cNvSpPr/>
          <p:nvPr/>
        </p:nvSpPr>
        <p:spPr>
          <a:xfrm flipH="1">
            <a:off x="5485249" y="3473891"/>
            <a:ext cx="562916"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F552E55-C451-44B3-987A-94823C53EFA3}"/>
              </a:ext>
            </a:extLst>
          </p:cNvPr>
          <p:cNvSpPr txBox="1"/>
          <p:nvPr/>
        </p:nvSpPr>
        <p:spPr>
          <a:xfrm>
            <a:off x="5809582" y="3081541"/>
            <a:ext cx="471043" cy="584775"/>
          </a:xfrm>
          <a:prstGeom prst="rect">
            <a:avLst/>
          </a:prstGeom>
          <a:noFill/>
        </p:spPr>
        <p:txBody>
          <a:bodyPr wrap="square">
            <a:spAutoFit/>
          </a:bodyPr>
          <a:lstStyle/>
          <a:p>
            <a:r>
              <a:rPr lang="en-US" sz="3200" dirty="0">
                <a:solidFill>
                  <a:srgbClr val="FF0000"/>
                </a:solidFill>
              </a:rPr>
              <a:t>?</a:t>
            </a:r>
          </a:p>
        </p:txBody>
      </p:sp>
    </p:spTree>
    <p:extLst>
      <p:ext uri="{BB962C8B-B14F-4D97-AF65-F5344CB8AC3E}">
        <p14:creationId xmlns:p14="http://schemas.microsoft.com/office/powerpoint/2010/main" val="53888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67"/>
            <a:ext cx="10515600" cy="1325563"/>
          </a:xfrm>
        </p:spPr>
        <p:txBody>
          <a:bodyPr/>
          <a:lstStyle/>
          <a:p>
            <a:r>
              <a:rPr lang="en-US" dirty="0"/>
              <a:t>Sorting can improve efficiency</a:t>
            </a:r>
          </a:p>
        </p:txBody>
      </p:sp>
      <p:graphicFrame>
        <p:nvGraphicFramePr>
          <p:cNvPr id="33" name="Chart 32">
            <a:extLst>
              <a:ext uri="{FF2B5EF4-FFF2-40B4-BE49-F238E27FC236}">
                <a16:creationId xmlns:a16="http://schemas.microsoft.com/office/drawing/2014/main" id="{37DFA8E9-1B1A-42DF-A6FA-938D95681E30}"/>
              </a:ext>
            </a:extLst>
          </p:cNvPr>
          <p:cNvGraphicFramePr>
            <a:graphicFrameLocks/>
          </p:cNvGraphicFramePr>
          <p:nvPr>
            <p:extLst>
              <p:ext uri="{D42A27DB-BD31-4B8C-83A1-F6EECF244321}">
                <p14:modId xmlns:p14="http://schemas.microsoft.com/office/powerpoint/2010/main" val="449344188"/>
              </p:ext>
            </p:extLst>
          </p:nvPr>
        </p:nvGraphicFramePr>
        <p:xfrm>
          <a:off x="6504496" y="2321653"/>
          <a:ext cx="5879614" cy="339971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238826" y="2521249"/>
            <a:ext cx="5513498" cy="2962782"/>
            <a:chOff x="558675" y="2370294"/>
            <a:chExt cx="5513498" cy="2933093"/>
          </a:xfrm>
        </p:grpSpPr>
        <p:sp>
          <p:nvSpPr>
            <p:cNvPr id="49" name="Rectangle 48"/>
            <p:cNvSpPr/>
            <p:nvPr/>
          </p:nvSpPr>
          <p:spPr>
            <a:xfrm>
              <a:off x="1159962" y="2370294"/>
              <a:ext cx="1538664" cy="2715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TextBox 49"/>
            <p:cNvSpPr txBox="1"/>
            <p:nvPr/>
          </p:nvSpPr>
          <p:spPr>
            <a:xfrm>
              <a:off x="558675" y="2370294"/>
              <a:ext cx="2335197" cy="261610"/>
            </a:xfrm>
            <a:prstGeom prst="rect">
              <a:avLst/>
            </a:prstGeom>
            <a:noFill/>
          </p:spPr>
          <p:txBody>
            <a:bodyPr wrap="square" rtlCol="0">
              <a:spAutoFit/>
            </a:bodyPr>
            <a:lstStyle/>
            <a:p>
              <a:r>
                <a:rPr lang="en-US" sz="1100" dirty="0"/>
                <a:t>The Lion King film currently playing</a:t>
              </a:r>
            </a:p>
          </p:txBody>
        </p:sp>
        <p:sp>
          <p:nvSpPr>
            <p:cNvPr id="51" name="TextBox 50"/>
            <p:cNvSpPr txBox="1"/>
            <p:nvPr/>
          </p:nvSpPr>
          <p:spPr>
            <a:xfrm>
              <a:off x="847115" y="2644027"/>
              <a:ext cx="1963847" cy="261610"/>
            </a:xfrm>
            <a:prstGeom prst="rect">
              <a:avLst/>
            </a:prstGeom>
            <a:noFill/>
          </p:spPr>
          <p:txBody>
            <a:bodyPr wrap="square" rtlCol="0">
              <a:spAutoFit/>
            </a:bodyPr>
            <a:lstStyle/>
            <a:p>
              <a:r>
                <a:rPr lang="en-US" sz="1100" dirty="0"/>
                <a:t>Star Wars: The Force Awakens</a:t>
              </a:r>
            </a:p>
          </p:txBody>
        </p:sp>
        <p:sp>
          <p:nvSpPr>
            <p:cNvPr id="52" name="TextBox 51"/>
            <p:cNvSpPr txBox="1"/>
            <p:nvPr/>
          </p:nvSpPr>
          <p:spPr>
            <a:xfrm>
              <a:off x="1206212" y="2925819"/>
              <a:ext cx="2335197" cy="261610"/>
            </a:xfrm>
            <a:prstGeom prst="rect">
              <a:avLst/>
            </a:prstGeom>
            <a:noFill/>
          </p:spPr>
          <p:txBody>
            <a:bodyPr wrap="square" rtlCol="0">
              <a:spAutoFit/>
            </a:bodyPr>
            <a:lstStyle/>
            <a:p>
              <a:r>
                <a:rPr lang="en-US" sz="1100" dirty="0"/>
                <a:t>Avengers: Age of Ultron</a:t>
              </a:r>
            </a:p>
          </p:txBody>
        </p:sp>
        <p:sp>
          <p:nvSpPr>
            <p:cNvPr id="53" name="TextBox 52"/>
            <p:cNvSpPr txBox="1"/>
            <p:nvPr/>
          </p:nvSpPr>
          <p:spPr>
            <a:xfrm>
              <a:off x="1287611" y="3184037"/>
              <a:ext cx="2335197" cy="261610"/>
            </a:xfrm>
            <a:prstGeom prst="rect">
              <a:avLst/>
            </a:prstGeom>
            <a:noFill/>
          </p:spPr>
          <p:txBody>
            <a:bodyPr wrap="square" rtlCol="0">
              <a:spAutoFit/>
            </a:bodyPr>
            <a:lstStyle/>
            <a:p>
              <a:r>
                <a:rPr lang="en-US" sz="1100" dirty="0"/>
                <a:t>Avengers: Infinity War</a:t>
              </a:r>
            </a:p>
          </p:txBody>
        </p:sp>
        <p:sp>
          <p:nvSpPr>
            <p:cNvPr id="54" name="TextBox 53"/>
            <p:cNvSpPr txBox="1"/>
            <p:nvPr/>
          </p:nvSpPr>
          <p:spPr>
            <a:xfrm>
              <a:off x="1428433" y="3463364"/>
              <a:ext cx="2335197" cy="261610"/>
            </a:xfrm>
            <a:prstGeom prst="rect">
              <a:avLst/>
            </a:prstGeom>
            <a:noFill/>
          </p:spPr>
          <p:txBody>
            <a:bodyPr wrap="square" rtlCol="0">
              <a:spAutoFit/>
            </a:bodyPr>
            <a:lstStyle/>
            <a:p>
              <a:r>
                <a:rPr lang="en-US" sz="1100"/>
                <a:t>Avengers: Endgame</a:t>
              </a:r>
            </a:p>
          </p:txBody>
        </p:sp>
        <p:sp>
          <p:nvSpPr>
            <p:cNvPr id="55" name="TextBox 54"/>
            <p:cNvSpPr txBox="1"/>
            <p:nvPr/>
          </p:nvSpPr>
          <p:spPr>
            <a:xfrm>
              <a:off x="1743792" y="3741434"/>
              <a:ext cx="2335197" cy="261610"/>
            </a:xfrm>
            <a:prstGeom prst="rect">
              <a:avLst/>
            </a:prstGeom>
            <a:noFill/>
          </p:spPr>
          <p:txBody>
            <a:bodyPr wrap="square" rtlCol="0">
              <a:spAutoFit/>
            </a:bodyPr>
            <a:lstStyle/>
            <a:p>
              <a:r>
                <a:rPr lang="en-US" sz="1100"/>
                <a:t>Jurassic World</a:t>
              </a:r>
            </a:p>
          </p:txBody>
        </p:sp>
        <p:sp>
          <p:nvSpPr>
            <p:cNvPr id="56" name="TextBox 55"/>
            <p:cNvSpPr txBox="1"/>
            <p:nvPr/>
          </p:nvSpPr>
          <p:spPr>
            <a:xfrm>
              <a:off x="1771134" y="4013563"/>
              <a:ext cx="2335197" cy="261610"/>
            </a:xfrm>
            <a:prstGeom prst="rect">
              <a:avLst/>
            </a:prstGeom>
            <a:noFill/>
          </p:spPr>
          <p:txBody>
            <a:bodyPr wrap="square" rtlCol="0">
              <a:spAutoFit/>
            </a:bodyPr>
            <a:lstStyle/>
            <a:p>
              <a:r>
                <a:rPr lang="en-US" sz="1100"/>
                <a:t>The Avengers</a:t>
              </a:r>
            </a:p>
          </p:txBody>
        </p:sp>
        <p:sp>
          <p:nvSpPr>
            <p:cNvPr id="57" name="TextBox 56"/>
            <p:cNvSpPr txBox="1"/>
            <p:nvPr/>
          </p:nvSpPr>
          <p:spPr>
            <a:xfrm>
              <a:off x="2047950" y="4292056"/>
              <a:ext cx="2335197" cy="261610"/>
            </a:xfrm>
            <a:prstGeom prst="rect">
              <a:avLst/>
            </a:prstGeom>
            <a:noFill/>
          </p:spPr>
          <p:txBody>
            <a:bodyPr wrap="square" rtlCol="0">
              <a:spAutoFit/>
            </a:bodyPr>
            <a:lstStyle/>
            <a:p>
              <a:r>
                <a:rPr lang="en-US" sz="1100"/>
                <a:t>Furious 7</a:t>
              </a:r>
            </a:p>
          </p:txBody>
        </p:sp>
        <p:sp>
          <p:nvSpPr>
            <p:cNvPr id="58" name="TextBox 57"/>
            <p:cNvSpPr txBox="1"/>
            <p:nvPr/>
          </p:nvSpPr>
          <p:spPr>
            <a:xfrm>
              <a:off x="2184377" y="4558399"/>
              <a:ext cx="2335197" cy="261610"/>
            </a:xfrm>
            <a:prstGeom prst="rect">
              <a:avLst/>
            </a:prstGeom>
            <a:noFill/>
          </p:spPr>
          <p:txBody>
            <a:bodyPr wrap="square" rtlCol="0">
              <a:spAutoFit/>
            </a:bodyPr>
            <a:lstStyle/>
            <a:p>
              <a:r>
                <a:rPr lang="en-US" sz="1100" dirty="0"/>
                <a:t>Titanic</a:t>
              </a:r>
            </a:p>
          </p:txBody>
        </p:sp>
        <p:sp>
          <p:nvSpPr>
            <p:cNvPr id="59" name="TextBox 58"/>
            <p:cNvSpPr txBox="1"/>
            <p:nvPr/>
          </p:nvSpPr>
          <p:spPr>
            <a:xfrm>
              <a:off x="2215739" y="4823141"/>
              <a:ext cx="752323" cy="261610"/>
            </a:xfrm>
            <a:prstGeom prst="rect">
              <a:avLst/>
            </a:prstGeom>
            <a:noFill/>
          </p:spPr>
          <p:txBody>
            <a:bodyPr wrap="square" rtlCol="0">
              <a:spAutoFit/>
            </a:bodyPr>
            <a:lstStyle/>
            <a:p>
              <a:r>
                <a:rPr lang="en-US" sz="1100" dirty="0"/>
                <a:t>Avatar</a:t>
              </a:r>
            </a:p>
          </p:txBody>
        </p:sp>
        <p:grpSp>
          <p:nvGrpSpPr>
            <p:cNvPr id="4" name="Group 3">
              <a:extLst>
                <a:ext uri="{FF2B5EF4-FFF2-40B4-BE49-F238E27FC236}">
                  <a16:creationId xmlns:a16="http://schemas.microsoft.com/office/drawing/2014/main" id="{997F7D7C-77A8-4D68-8F9A-5C580FC9DF13}"/>
                </a:ext>
              </a:extLst>
            </p:cNvPr>
            <p:cNvGrpSpPr/>
            <p:nvPr/>
          </p:nvGrpSpPr>
          <p:grpSpPr>
            <a:xfrm>
              <a:off x="2760308" y="2397993"/>
              <a:ext cx="3311865" cy="2609167"/>
              <a:chOff x="2350721" y="2278930"/>
              <a:chExt cx="3931046" cy="2609167"/>
            </a:xfrm>
          </p:grpSpPr>
          <p:cxnSp>
            <p:nvCxnSpPr>
              <p:cNvPr id="61" name="Straight Connector 60"/>
              <p:cNvCxnSpPr/>
              <p:nvPr/>
            </p:nvCxnSpPr>
            <p:spPr>
              <a:xfrm>
                <a:off x="2362625" y="2278930"/>
                <a:ext cx="0" cy="2592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728755" y="2278930"/>
                <a:ext cx="0" cy="2592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094885" y="2278930"/>
                <a:ext cx="0" cy="2592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350721" y="2347967"/>
                <a:ext cx="2347443"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1" name="Rectangle 30"/>
              <p:cNvSpPr/>
              <p:nvPr/>
            </p:nvSpPr>
            <p:spPr>
              <a:xfrm>
                <a:off x="2350721" y="3122119"/>
                <a:ext cx="2870402"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4" name="Rectangle 33"/>
              <p:cNvSpPr/>
              <p:nvPr/>
            </p:nvSpPr>
            <p:spPr>
              <a:xfrm>
                <a:off x="2350721" y="2603908"/>
                <a:ext cx="2917410"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5" name="Rectangle 34"/>
              <p:cNvSpPr/>
              <p:nvPr/>
            </p:nvSpPr>
            <p:spPr>
              <a:xfrm>
                <a:off x="2350721" y="3724340"/>
                <a:ext cx="2347443"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6" name="Rectangle 35"/>
              <p:cNvSpPr/>
              <p:nvPr/>
            </p:nvSpPr>
            <p:spPr>
              <a:xfrm>
                <a:off x="2350721" y="2891224"/>
                <a:ext cx="1960265"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7" name="Rectangle 36"/>
              <p:cNvSpPr/>
              <p:nvPr/>
            </p:nvSpPr>
            <p:spPr>
              <a:xfrm>
                <a:off x="2350721" y="4238078"/>
                <a:ext cx="2139501"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40" name="Rectangle 39"/>
              <p:cNvSpPr/>
              <p:nvPr/>
            </p:nvSpPr>
            <p:spPr>
              <a:xfrm>
                <a:off x="2350721" y="3982508"/>
                <a:ext cx="2139501"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44" name="Rectangle 43"/>
              <p:cNvSpPr/>
              <p:nvPr/>
            </p:nvSpPr>
            <p:spPr>
              <a:xfrm>
                <a:off x="2350721" y="4814772"/>
                <a:ext cx="3925707"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47" name="Rectangle 46"/>
              <p:cNvSpPr/>
              <p:nvPr/>
            </p:nvSpPr>
            <p:spPr>
              <a:xfrm>
                <a:off x="2350721" y="4521757"/>
                <a:ext cx="3084143"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67" name="Rectangle 66"/>
              <p:cNvSpPr/>
              <p:nvPr/>
            </p:nvSpPr>
            <p:spPr>
              <a:xfrm>
                <a:off x="2350721" y="3389258"/>
                <a:ext cx="3931046" cy="73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sp>
          <p:nvSpPr>
            <p:cNvPr id="38" name="TextBox 37">
              <a:extLst>
                <a:ext uri="{FF2B5EF4-FFF2-40B4-BE49-F238E27FC236}">
                  <a16:creationId xmlns:a16="http://schemas.microsoft.com/office/drawing/2014/main" id="{BD04E3A9-2405-4C95-B8C8-45B09A0C1357}"/>
                </a:ext>
              </a:extLst>
            </p:cNvPr>
            <p:cNvSpPr txBox="1"/>
            <p:nvPr/>
          </p:nvSpPr>
          <p:spPr>
            <a:xfrm>
              <a:off x="2590315" y="5025255"/>
              <a:ext cx="351545" cy="261610"/>
            </a:xfrm>
            <a:prstGeom prst="rect">
              <a:avLst/>
            </a:prstGeom>
            <a:noFill/>
          </p:spPr>
          <p:txBody>
            <a:bodyPr wrap="square" rtlCol="0">
              <a:spAutoFit/>
            </a:bodyPr>
            <a:lstStyle/>
            <a:p>
              <a:r>
                <a:rPr lang="en-US" sz="1100" dirty="0"/>
                <a:t>$0</a:t>
              </a:r>
            </a:p>
          </p:txBody>
        </p:sp>
        <p:sp>
          <p:nvSpPr>
            <p:cNvPr id="39" name="TextBox 38">
              <a:extLst>
                <a:ext uri="{FF2B5EF4-FFF2-40B4-BE49-F238E27FC236}">
                  <a16:creationId xmlns:a16="http://schemas.microsoft.com/office/drawing/2014/main" id="{16AA1637-2149-4895-866F-F80AC8688D7E}"/>
                </a:ext>
              </a:extLst>
            </p:cNvPr>
            <p:cNvSpPr txBox="1"/>
            <p:nvPr/>
          </p:nvSpPr>
          <p:spPr>
            <a:xfrm>
              <a:off x="3339382" y="5033102"/>
              <a:ext cx="1180806" cy="261610"/>
            </a:xfrm>
            <a:prstGeom prst="rect">
              <a:avLst/>
            </a:prstGeom>
            <a:noFill/>
          </p:spPr>
          <p:txBody>
            <a:bodyPr wrap="square" rtlCol="0">
              <a:spAutoFit/>
            </a:bodyPr>
            <a:lstStyle/>
            <a:p>
              <a:r>
                <a:rPr lang="en-US" sz="1100"/>
                <a:t>$1,000,000,000</a:t>
              </a:r>
              <a:endParaRPr lang="en-US" sz="1100" dirty="0"/>
            </a:p>
          </p:txBody>
        </p:sp>
        <p:sp>
          <p:nvSpPr>
            <p:cNvPr id="41" name="TextBox 40">
              <a:extLst>
                <a:ext uri="{FF2B5EF4-FFF2-40B4-BE49-F238E27FC236}">
                  <a16:creationId xmlns:a16="http://schemas.microsoft.com/office/drawing/2014/main" id="{D7F0ACF3-8C9D-4CE8-B1DD-6A5CC81A4611}"/>
                </a:ext>
              </a:extLst>
            </p:cNvPr>
            <p:cNvSpPr txBox="1"/>
            <p:nvPr/>
          </p:nvSpPr>
          <p:spPr>
            <a:xfrm>
              <a:off x="4480598" y="5041777"/>
              <a:ext cx="1180806" cy="261610"/>
            </a:xfrm>
            <a:prstGeom prst="rect">
              <a:avLst/>
            </a:prstGeom>
            <a:noFill/>
          </p:spPr>
          <p:txBody>
            <a:bodyPr wrap="square" rtlCol="0">
              <a:spAutoFit/>
            </a:bodyPr>
            <a:lstStyle/>
            <a:p>
              <a:r>
                <a:rPr lang="en-US" sz="1100"/>
                <a:t>$2,000,000,000</a:t>
              </a:r>
              <a:endParaRPr lang="en-US" sz="1100" dirty="0"/>
            </a:p>
          </p:txBody>
        </p:sp>
      </p:grpSp>
      <p:sp>
        <p:nvSpPr>
          <p:cNvPr id="45" name="TextBox 44">
            <a:extLst>
              <a:ext uri="{FF2B5EF4-FFF2-40B4-BE49-F238E27FC236}">
                <a16:creationId xmlns:a16="http://schemas.microsoft.com/office/drawing/2014/main" id="{A298AEF2-97BB-4E08-AB00-0BEC3430BD9A}"/>
              </a:ext>
            </a:extLst>
          </p:cNvPr>
          <p:cNvSpPr txBox="1"/>
          <p:nvPr/>
        </p:nvSpPr>
        <p:spPr>
          <a:xfrm>
            <a:off x="1108584" y="1392189"/>
            <a:ext cx="10100842" cy="461665"/>
          </a:xfrm>
          <a:prstGeom prst="rect">
            <a:avLst/>
          </a:prstGeom>
          <a:noFill/>
        </p:spPr>
        <p:txBody>
          <a:bodyPr wrap="none" rtlCol="0">
            <a:spAutoFit/>
          </a:bodyPr>
          <a:lstStyle/>
          <a:p>
            <a:r>
              <a:rPr lang="en-US" sz="2400" dirty="0"/>
              <a:t>For readability, better to sort by bar height or by bar category text length? Why?</a:t>
            </a:r>
          </a:p>
        </p:txBody>
      </p:sp>
      <p:sp>
        <p:nvSpPr>
          <p:cNvPr id="6" name="TextBox 5">
            <a:extLst>
              <a:ext uri="{FF2B5EF4-FFF2-40B4-BE49-F238E27FC236}">
                <a16:creationId xmlns:a16="http://schemas.microsoft.com/office/drawing/2014/main" id="{6037E548-BB18-47AD-B364-4D3C524662C6}"/>
              </a:ext>
            </a:extLst>
          </p:cNvPr>
          <p:cNvSpPr txBox="1"/>
          <p:nvPr/>
        </p:nvSpPr>
        <p:spPr>
          <a:xfrm>
            <a:off x="2537107" y="2213471"/>
            <a:ext cx="1784399" cy="307777"/>
          </a:xfrm>
          <a:prstGeom prst="rect">
            <a:avLst/>
          </a:prstGeom>
          <a:noFill/>
        </p:spPr>
        <p:txBody>
          <a:bodyPr wrap="none" rtlCol="0">
            <a:spAutoFit/>
          </a:bodyPr>
          <a:lstStyle/>
          <a:p>
            <a:r>
              <a:rPr lang="en-US" sz="1400" dirty="0"/>
              <a:t>Highest-grossing films</a:t>
            </a:r>
          </a:p>
        </p:txBody>
      </p:sp>
      <p:sp>
        <p:nvSpPr>
          <p:cNvPr id="46" name="Arrow: Right 45">
            <a:extLst>
              <a:ext uri="{FF2B5EF4-FFF2-40B4-BE49-F238E27FC236}">
                <a16:creationId xmlns:a16="http://schemas.microsoft.com/office/drawing/2014/main" id="{1E7AC969-2937-49BD-9BC6-00F3342ACA26}"/>
              </a:ext>
            </a:extLst>
          </p:cNvPr>
          <p:cNvSpPr/>
          <p:nvPr/>
        </p:nvSpPr>
        <p:spPr>
          <a:xfrm>
            <a:off x="5910325" y="3809815"/>
            <a:ext cx="632181"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9F661438-DC7F-4227-85B6-D139F3D04EFE}"/>
              </a:ext>
            </a:extLst>
          </p:cNvPr>
          <p:cNvSpPr/>
          <p:nvPr/>
        </p:nvSpPr>
        <p:spPr>
          <a:xfrm flipH="1">
            <a:off x="5476660" y="3962215"/>
            <a:ext cx="562916"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61ED0B0-C677-4597-AD09-AE156CD52ABF}"/>
              </a:ext>
            </a:extLst>
          </p:cNvPr>
          <p:cNvSpPr txBox="1"/>
          <p:nvPr/>
        </p:nvSpPr>
        <p:spPr>
          <a:xfrm>
            <a:off x="5800993" y="3569865"/>
            <a:ext cx="471043" cy="584775"/>
          </a:xfrm>
          <a:prstGeom prst="rect">
            <a:avLst/>
          </a:prstGeom>
          <a:noFill/>
        </p:spPr>
        <p:txBody>
          <a:bodyPr wrap="square">
            <a:spAutoFit/>
          </a:bodyPr>
          <a:lstStyle/>
          <a:p>
            <a:r>
              <a:rPr lang="en-US" sz="3200" dirty="0">
                <a:solidFill>
                  <a:srgbClr val="FF0000"/>
                </a:solidFill>
              </a:rPr>
              <a:t>?</a:t>
            </a:r>
          </a:p>
        </p:txBody>
      </p:sp>
    </p:spTree>
    <p:extLst>
      <p:ext uri="{BB962C8B-B14F-4D97-AF65-F5344CB8AC3E}">
        <p14:creationId xmlns:p14="http://schemas.microsoft.com/office/powerpoint/2010/main" val="217160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B9B1-F43D-4A6D-A177-4347A4787531}"/>
              </a:ext>
            </a:extLst>
          </p:cNvPr>
          <p:cNvSpPr>
            <a:spLocks noGrp="1"/>
          </p:cNvSpPr>
          <p:nvPr>
            <p:ph type="title"/>
          </p:nvPr>
        </p:nvSpPr>
        <p:spPr>
          <a:xfrm>
            <a:off x="0" y="0"/>
            <a:ext cx="12192000" cy="1325563"/>
          </a:xfrm>
        </p:spPr>
        <p:txBody>
          <a:bodyPr/>
          <a:lstStyle/>
          <a:p>
            <a:r>
              <a:rPr lang="en-US" dirty="0"/>
              <a:t>Other considerations in using </a:t>
            </a:r>
            <a:r>
              <a:rPr lang="en-US" dirty="0" err="1"/>
              <a:t>barcharts</a:t>
            </a:r>
            <a:endParaRPr lang="en-US" dirty="0"/>
          </a:p>
        </p:txBody>
      </p:sp>
      <p:pic>
        <p:nvPicPr>
          <p:cNvPr id="5" name="Picture 4">
            <a:extLst>
              <a:ext uri="{FF2B5EF4-FFF2-40B4-BE49-F238E27FC236}">
                <a16:creationId xmlns:a16="http://schemas.microsoft.com/office/drawing/2014/main" id="{DCB4B357-F4B0-4C22-8AEC-4B38B26909CF}"/>
              </a:ext>
            </a:extLst>
          </p:cNvPr>
          <p:cNvPicPr>
            <a:picLocks noChangeAspect="1"/>
          </p:cNvPicPr>
          <p:nvPr/>
        </p:nvPicPr>
        <p:blipFill>
          <a:blip r:embed="rId3"/>
          <a:stretch>
            <a:fillRect/>
          </a:stretch>
        </p:blipFill>
        <p:spPr>
          <a:xfrm>
            <a:off x="5804256" y="2244782"/>
            <a:ext cx="6177338" cy="4213329"/>
          </a:xfrm>
          <a:prstGeom prst="rect">
            <a:avLst/>
          </a:prstGeom>
        </p:spPr>
      </p:pic>
      <p:sp>
        <p:nvSpPr>
          <p:cNvPr id="6" name="Rectangle 5">
            <a:extLst>
              <a:ext uri="{FF2B5EF4-FFF2-40B4-BE49-F238E27FC236}">
                <a16:creationId xmlns:a16="http://schemas.microsoft.com/office/drawing/2014/main" id="{45E9D94B-1907-46EB-BC8B-10C064FFE07E}"/>
              </a:ext>
            </a:extLst>
          </p:cNvPr>
          <p:cNvSpPr/>
          <p:nvPr/>
        </p:nvSpPr>
        <p:spPr>
          <a:xfrm>
            <a:off x="5187036" y="3697014"/>
            <a:ext cx="1234440" cy="2789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D268F9-13A3-4D29-8395-59FCFDFD3BDF}"/>
              </a:ext>
            </a:extLst>
          </p:cNvPr>
          <p:cNvPicPr>
            <a:picLocks noChangeAspect="1"/>
          </p:cNvPicPr>
          <p:nvPr/>
        </p:nvPicPr>
        <p:blipFill>
          <a:blip r:embed="rId4"/>
          <a:stretch>
            <a:fillRect/>
          </a:stretch>
        </p:blipFill>
        <p:spPr>
          <a:xfrm>
            <a:off x="18288" y="3241094"/>
            <a:ext cx="6955159" cy="2220706"/>
          </a:xfrm>
          <a:prstGeom prst="rect">
            <a:avLst/>
          </a:prstGeom>
        </p:spPr>
      </p:pic>
      <p:sp>
        <p:nvSpPr>
          <p:cNvPr id="10" name="TextBox 9">
            <a:extLst>
              <a:ext uri="{FF2B5EF4-FFF2-40B4-BE49-F238E27FC236}">
                <a16:creationId xmlns:a16="http://schemas.microsoft.com/office/drawing/2014/main" id="{2094BC2A-36CD-4D12-AC45-2575FFB35D82}"/>
              </a:ext>
            </a:extLst>
          </p:cNvPr>
          <p:cNvSpPr txBox="1"/>
          <p:nvPr/>
        </p:nvSpPr>
        <p:spPr>
          <a:xfrm>
            <a:off x="5422381" y="5260919"/>
            <a:ext cx="1551066" cy="307777"/>
          </a:xfrm>
          <a:prstGeom prst="rect">
            <a:avLst/>
          </a:prstGeom>
          <a:noFill/>
        </p:spPr>
        <p:txBody>
          <a:bodyPr wrap="none" rtlCol="0">
            <a:spAutoFit/>
          </a:bodyPr>
          <a:lstStyle/>
          <a:p>
            <a:r>
              <a:rPr lang="en-US" sz="1400" dirty="0"/>
              <a:t>Kim et al. BIB 2020</a:t>
            </a:r>
          </a:p>
        </p:txBody>
      </p:sp>
      <p:sp>
        <p:nvSpPr>
          <p:cNvPr id="12" name="TextBox 11">
            <a:extLst>
              <a:ext uri="{FF2B5EF4-FFF2-40B4-BE49-F238E27FC236}">
                <a16:creationId xmlns:a16="http://schemas.microsoft.com/office/drawing/2014/main" id="{8E79D9F8-2B0A-4AA0-AC56-AC349493534F}"/>
              </a:ext>
            </a:extLst>
          </p:cNvPr>
          <p:cNvSpPr txBox="1"/>
          <p:nvPr/>
        </p:nvSpPr>
        <p:spPr>
          <a:xfrm>
            <a:off x="298788" y="1831604"/>
            <a:ext cx="5641353" cy="769441"/>
          </a:xfrm>
          <a:prstGeom prst="rect">
            <a:avLst/>
          </a:prstGeom>
          <a:noFill/>
        </p:spPr>
        <p:txBody>
          <a:bodyPr wrap="none" rtlCol="0">
            <a:spAutoFit/>
          </a:bodyPr>
          <a:lstStyle/>
          <a:p>
            <a:pPr marL="342900" indent="-342900">
              <a:buFont typeface="Arial" panose="020B0604020202020204" pitchFamily="34" charset="0"/>
              <a:buChar char="•"/>
            </a:pPr>
            <a:r>
              <a:rPr lang="en-US" sz="2200" dirty="0"/>
              <a:t>Balance with other subfigures</a:t>
            </a:r>
          </a:p>
          <a:p>
            <a:pPr marL="342900" indent="-342900">
              <a:buFont typeface="Arial" panose="020B0604020202020204" pitchFamily="34" charset="0"/>
              <a:buChar char="•"/>
            </a:pPr>
            <a:r>
              <a:rPr lang="en-US" sz="2200" dirty="0"/>
              <a:t>Bars of different directions (sort by sign, too)</a:t>
            </a:r>
          </a:p>
        </p:txBody>
      </p:sp>
    </p:spTree>
    <p:extLst>
      <p:ext uri="{BB962C8B-B14F-4D97-AF65-F5344CB8AC3E}">
        <p14:creationId xmlns:p14="http://schemas.microsoft.com/office/powerpoint/2010/main" val="44454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C272-2B49-49DF-B71A-A6100AC24558}"/>
              </a:ext>
            </a:extLst>
          </p:cNvPr>
          <p:cNvSpPr>
            <a:spLocks noGrp="1"/>
          </p:cNvSpPr>
          <p:nvPr>
            <p:ph type="title"/>
          </p:nvPr>
        </p:nvSpPr>
        <p:spPr>
          <a:xfrm>
            <a:off x="838200" y="-26894"/>
            <a:ext cx="10515600" cy="1325563"/>
          </a:xfrm>
        </p:spPr>
        <p:txBody>
          <a:bodyPr/>
          <a:lstStyle/>
          <a:p>
            <a:r>
              <a:rPr lang="en-US" dirty="0"/>
              <a:t>Today we’ll discuss</a:t>
            </a:r>
          </a:p>
        </p:txBody>
      </p:sp>
      <p:sp>
        <p:nvSpPr>
          <p:cNvPr id="5" name="TextBox 4"/>
          <p:cNvSpPr txBox="1"/>
          <p:nvPr/>
        </p:nvSpPr>
        <p:spPr>
          <a:xfrm>
            <a:off x="1015403" y="1298669"/>
            <a:ext cx="379554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err="1"/>
              <a:t>Barplots</a:t>
            </a:r>
            <a:endParaRPr lang="en-US" sz="2400" dirty="0"/>
          </a:p>
          <a:p>
            <a:pPr marL="800100" lvl="1" indent="-342900">
              <a:buFont typeface="Arial" panose="020B0604020202020204" pitchFamily="34" charset="0"/>
              <a:buChar char="•"/>
            </a:pPr>
            <a:r>
              <a:rPr lang="en-US" sz="2400" dirty="0"/>
              <a:t>Grouped</a:t>
            </a:r>
          </a:p>
          <a:p>
            <a:pPr marL="800100" lvl="1" indent="-342900">
              <a:buFont typeface="Arial" panose="020B0604020202020204" pitchFamily="34" charset="0"/>
              <a:buChar char="•"/>
            </a:pPr>
            <a:r>
              <a:rPr lang="en-US" sz="2400" dirty="0"/>
              <a:t>Stacked</a:t>
            </a:r>
          </a:p>
          <a:p>
            <a:pPr marL="342900" indent="-342900">
              <a:buFont typeface="Arial" panose="020B0604020202020204" pitchFamily="34" charset="0"/>
              <a:buChar char="•"/>
            </a:pPr>
            <a:r>
              <a:rPr lang="en-US" sz="2400" dirty="0" err="1"/>
              <a:t>Dotplots</a:t>
            </a:r>
            <a:endParaRPr lang="en-US" sz="2400" dirty="0"/>
          </a:p>
          <a:p>
            <a:pPr marL="342900" indent="-342900">
              <a:buFont typeface="Arial" panose="020B0604020202020204" pitchFamily="34" charset="0"/>
              <a:buChar char="•"/>
            </a:pPr>
            <a:r>
              <a:rPr lang="en-US" sz="2400" dirty="0"/>
              <a:t>Line graphs</a:t>
            </a:r>
          </a:p>
          <a:p>
            <a:pPr marL="342900" indent="-342900">
              <a:buFont typeface="Arial" panose="020B0604020202020204" pitchFamily="34" charset="0"/>
              <a:buChar char="•"/>
            </a:pPr>
            <a:r>
              <a:rPr lang="en-US" sz="2400" dirty="0"/>
              <a:t>Bubble charts</a:t>
            </a:r>
          </a:p>
          <a:p>
            <a:pPr lvl="1"/>
            <a:endParaRPr lang="en-US" sz="2400" dirty="0"/>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3074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225338" cy="1325563"/>
          </a:xfrm>
        </p:spPr>
        <p:txBody>
          <a:bodyPr/>
          <a:lstStyle/>
          <a:p>
            <a:r>
              <a:rPr lang="en-US" dirty="0"/>
              <a:t>Sorting can be more efficient (not always)</a:t>
            </a:r>
          </a:p>
        </p:txBody>
      </p:sp>
      <p:sp>
        <p:nvSpPr>
          <p:cNvPr id="8" name="Rectangle 7">
            <a:extLst>
              <a:ext uri="{FF2B5EF4-FFF2-40B4-BE49-F238E27FC236}">
                <a16:creationId xmlns:a16="http://schemas.microsoft.com/office/drawing/2014/main" id="{023EA715-E75C-4159-B171-2A2729D32C83}"/>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9" name="TextBox 8">
            <a:extLst>
              <a:ext uri="{FF2B5EF4-FFF2-40B4-BE49-F238E27FC236}">
                <a16:creationId xmlns:a16="http://schemas.microsoft.com/office/drawing/2014/main" id="{6897E607-D8FF-403F-95F0-F910FD4E799F}"/>
              </a:ext>
            </a:extLst>
          </p:cNvPr>
          <p:cNvSpPr txBox="1"/>
          <p:nvPr/>
        </p:nvSpPr>
        <p:spPr>
          <a:xfrm>
            <a:off x="3777352" y="1727483"/>
            <a:ext cx="4637295" cy="400110"/>
          </a:xfrm>
          <a:prstGeom prst="rect">
            <a:avLst/>
          </a:prstGeom>
          <a:noFill/>
        </p:spPr>
        <p:txBody>
          <a:bodyPr wrap="none" rtlCol="0">
            <a:spAutoFit/>
          </a:bodyPr>
          <a:lstStyle/>
          <a:p>
            <a:r>
              <a:rPr lang="en-US" sz="2000" dirty="0"/>
              <a:t>2016 median US annual household income</a:t>
            </a:r>
          </a:p>
        </p:txBody>
      </p:sp>
      <p:pic>
        <p:nvPicPr>
          <p:cNvPr id="7" name="Picture 6"/>
          <p:cNvPicPr>
            <a:picLocks noChangeAspect="1"/>
          </p:cNvPicPr>
          <p:nvPr/>
        </p:nvPicPr>
        <p:blipFill>
          <a:blip r:embed="rId3"/>
          <a:stretch>
            <a:fillRect/>
          </a:stretch>
        </p:blipFill>
        <p:spPr>
          <a:xfrm>
            <a:off x="6702431" y="2108134"/>
            <a:ext cx="5152968" cy="3191933"/>
          </a:xfrm>
          <a:prstGeom prst="rect">
            <a:avLst/>
          </a:prstGeom>
        </p:spPr>
      </p:pic>
      <p:sp>
        <p:nvSpPr>
          <p:cNvPr id="6" name="Rectangle 5"/>
          <p:cNvSpPr/>
          <p:nvPr/>
        </p:nvSpPr>
        <p:spPr>
          <a:xfrm>
            <a:off x="11385973" y="2180947"/>
            <a:ext cx="8297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155931A-EB0A-4A2A-8E29-515BA41782AA}"/>
              </a:ext>
            </a:extLst>
          </p:cNvPr>
          <p:cNvPicPr>
            <a:picLocks noChangeAspect="1"/>
          </p:cNvPicPr>
          <p:nvPr/>
        </p:nvPicPr>
        <p:blipFill>
          <a:blip r:embed="rId4"/>
          <a:stretch>
            <a:fillRect/>
          </a:stretch>
        </p:blipFill>
        <p:spPr>
          <a:xfrm>
            <a:off x="279993" y="2180947"/>
            <a:ext cx="5604375" cy="3198359"/>
          </a:xfrm>
          <a:prstGeom prst="rect">
            <a:avLst/>
          </a:prstGeom>
        </p:spPr>
      </p:pic>
      <p:sp>
        <p:nvSpPr>
          <p:cNvPr id="10" name="Arrow: Right 9">
            <a:extLst>
              <a:ext uri="{FF2B5EF4-FFF2-40B4-BE49-F238E27FC236}">
                <a16:creationId xmlns:a16="http://schemas.microsoft.com/office/drawing/2014/main" id="{6ED53E8C-3368-43B7-BD67-469D787A007F}"/>
              </a:ext>
            </a:extLst>
          </p:cNvPr>
          <p:cNvSpPr/>
          <p:nvPr/>
        </p:nvSpPr>
        <p:spPr>
          <a:xfrm>
            <a:off x="6033772" y="3334481"/>
            <a:ext cx="632181"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B238B1A-59C0-4882-93FE-0A519BF90539}"/>
              </a:ext>
            </a:extLst>
          </p:cNvPr>
          <p:cNvSpPr/>
          <p:nvPr/>
        </p:nvSpPr>
        <p:spPr>
          <a:xfrm flipH="1">
            <a:off x="5600107" y="3486881"/>
            <a:ext cx="562916"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E120B2-EC89-4058-A0F4-EFA91B584705}"/>
              </a:ext>
            </a:extLst>
          </p:cNvPr>
          <p:cNvSpPr txBox="1"/>
          <p:nvPr/>
        </p:nvSpPr>
        <p:spPr>
          <a:xfrm>
            <a:off x="5924440" y="3094531"/>
            <a:ext cx="471043" cy="584775"/>
          </a:xfrm>
          <a:prstGeom prst="rect">
            <a:avLst/>
          </a:prstGeom>
          <a:noFill/>
        </p:spPr>
        <p:txBody>
          <a:bodyPr wrap="square">
            <a:spAutoFit/>
          </a:bodyPr>
          <a:lstStyle/>
          <a:p>
            <a:r>
              <a:rPr lang="en-US" sz="3200" dirty="0">
                <a:solidFill>
                  <a:srgbClr val="FF0000"/>
                </a:solidFill>
              </a:rPr>
              <a:t>?</a:t>
            </a:r>
          </a:p>
        </p:txBody>
      </p:sp>
    </p:spTree>
    <p:extLst>
      <p:ext uri="{BB962C8B-B14F-4D97-AF65-F5344CB8AC3E}">
        <p14:creationId xmlns:p14="http://schemas.microsoft.com/office/powerpoint/2010/main" val="3269161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6B82F6-9037-45E2-BE1E-E48A5F4EC439}"/>
              </a:ext>
            </a:extLst>
          </p:cNvPr>
          <p:cNvPicPr>
            <a:picLocks noChangeAspect="1"/>
          </p:cNvPicPr>
          <p:nvPr/>
        </p:nvPicPr>
        <p:blipFill>
          <a:blip r:embed="rId3"/>
          <a:stretch>
            <a:fillRect/>
          </a:stretch>
        </p:blipFill>
        <p:spPr>
          <a:xfrm>
            <a:off x="5964275" y="1386556"/>
            <a:ext cx="6029325" cy="3600450"/>
          </a:xfrm>
          <a:prstGeom prst="rect">
            <a:avLst/>
          </a:prstGeom>
        </p:spPr>
      </p:pic>
      <p:sp>
        <p:nvSpPr>
          <p:cNvPr id="2" name="Title 1"/>
          <p:cNvSpPr>
            <a:spLocks noGrp="1"/>
          </p:cNvSpPr>
          <p:nvPr>
            <p:ph type="title"/>
          </p:nvPr>
        </p:nvSpPr>
        <p:spPr>
          <a:xfrm>
            <a:off x="0" y="0"/>
            <a:ext cx="12225338" cy="1325563"/>
          </a:xfrm>
        </p:spPr>
        <p:txBody>
          <a:bodyPr/>
          <a:lstStyle/>
          <a:p>
            <a:r>
              <a:rPr lang="en-US" dirty="0" err="1"/>
              <a:t>Barplot</a:t>
            </a:r>
            <a:r>
              <a:rPr lang="en-US" dirty="0"/>
              <a:t> can visualize precise values</a:t>
            </a:r>
          </a:p>
        </p:txBody>
      </p:sp>
      <p:sp>
        <p:nvSpPr>
          <p:cNvPr id="8" name="Rectangle 7">
            <a:extLst>
              <a:ext uri="{FF2B5EF4-FFF2-40B4-BE49-F238E27FC236}">
                <a16:creationId xmlns:a16="http://schemas.microsoft.com/office/drawing/2014/main" id="{023EA715-E75C-4159-B171-2A2729D32C83}"/>
              </a:ext>
            </a:extLst>
          </p:cNvPr>
          <p:cNvSpPr/>
          <p:nvPr/>
        </p:nvSpPr>
        <p:spPr>
          <a:xfrm>
            <a:off x="6399230" y="4925660"/>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4" name="TextBox 3"/>
          <p:cNvSpPr txBox="1"/>
          <p:nvPr/>
        </p:nvSpPr>
        <p:spPr>
          <a:xfrm>
            <a:off x="6816099" y="2443425"/>
            <a:ext cx="861133" cy="338554"/>
          </a:xfrm>
          <a:prstGeom prst="rect">
            <a:avLst/>
          </a:prstGeom>
          <a:noFill/>
        </p:spPr>
        <p:txBody>
          <a:bodyPr wrap="none" rtlCol="0">
            <a:spAutoFit/>
          </a:bodyPr>
          <a:lstStyle/>
          <a:p>
            <a:r>
              <a:rPr lang="en-US" sz="1600" dirty="0"/>
              <a:t>$40,240</a:t>
            </a:r>
          </a:p>
        </p:txBody>
      </p:sp>
      <p:sp>
        <p:nvSpPr>
          <p:cNvPr id="11" name="TextBox 10"/>
          <p:cNvSpPr txBox="1"/>
          <p:nvPr/>
        </p:nvSpPr>
        <p:spPr>
          <a:xfrm>
            <a:off x="7470917" y="1699047"/>
            <a:ext cx="861133" cy="338554"/>
          </a:xfrm>
          <a:prstGeom prst="rect">
            <a:avLst/>
          </a:prstGeom>
          <a:noFill/>
        </p:spPr>
        <p:txBody>
          <a:bodyPr wrap="none" rtlCol="0">
            <a:spAutoFit/>
          </a:bodyPr>
          <a:lstStyle/>
          <a:p>
            <a:r>
              <a:rPr lang="en-US" sz="1600"/>
              <a:t>$60,131</a:t>
            </a:r>
          </a:p>
        </p:txBody>
      </p:sp>
      <p:sp>
        <p:nvSpPr>
          <p:cNvPr id="12" name="TextBox 11"/>
          <p:cNvSpPr txBox="1"/>
          <p:nvPr/>
        </p:nvSpPr>
        <p:spPr>
          <a:xfrm>
            <a:off x="8171224" y="1165835"/>
            <a:ext cx="861133" cy="338554"/>
          </a:xfrm>
          <a:prstGeom prst="rect">
            <a:avLst/>
          </a:prstGeom>
          <a:noFill/>
        </p:spPr>
        <p:txBody>
          <a:bodyPr wrap="none" rtlCol="0">
            <a:spAutoFit/>
          </a:bodyPr>
          <a:lstStyle/>
          <a:p>
            <a:r>
              <a:rPr lang="en-US" sz="1600"/>
              <a:t>$71,870</a:t>
            </a:r>
          </a:p>
        </p:txBody>
      </p:sp>
      <p:sp>
        <p:nvSpPr>
          <p:cNvPr id="13" name="TextBox 12"/>
          <p:cNvSpPr txBox="1"/>
          <p:nvPr/>
        </p:nvSpPr>
        <p:spPr>
          <a:xfrm>
            <a:off x="8978938" y="1045515"/>
            <a:ext cx="861133" cy="338554"/>
          </a:xfrm>
          <a:prstGeom prst="rect">
            <a:avLst/>
          </a:prstGeom>
          <a:noFill/>
        </p:spPr>
        <p:txBody>
          <a:bodyPr wrap="none" rtlCol="0">
            <a:spAutoFit/>
          </a:bodyPr>
          <a:lstStyle/>
          <a:p>
            <a:r>
              <a:rPr lang="en-US" sz="1600"/>
              <a:t>$72,124</a:t>
            </a:r>
          </a:p>
        </p:txBody>
      </p:sp>
      <p:sp>
        <p:nvSpPr>
          <p:cNvPr id="14" name="TextBox 13"/>
          <p:cNvSpPr txBox="1"/>
          <p:nvPr/>
        </p:nvSpPr>
        <p:spPr>
          <a:xfrm>
            <a:off x="9697772" y="1498501"/>
            <a:ext cx="861133" cy="338554"/>
          </a:xfrm>
          <a:prstGeom prst="rect">
            <a:avLst/>
          </a:prstGeom>
          <a:noFill/>
        </p:spPr>
        <p:txBody>
          <a:bodyPr wrap="none" rtlCol="0">
            <a:spAutoFit/>
          </a:bodyPr>
          <a:lstStyle/>
          <a:p>
            <a:r>
              <a:rPr lang="en-US" sz="1600"/>
              <a:t>$62,119</a:t>
            </a:r>
          </a:p>
        </p:txBody>
      </p:sp>
      <p:sp>
        <p:nvSpPr>
          <p:cNvPr id="15" name="TextBox 14"/>
          <p:cNvSpPr txBox="1"/>
          <p:nvPr/>
        </p:nvSpPr>
        <p:spPr>
          <a:xfrm>
            <a:off x="10292299" y="2133093"/>
            <a:ext cx="903430" cy="338554"/>
          </a:xfrm>
          <a:prstGeom prst="rect">
            <a:avLst/>
          </a:prstGeom>
          <a:noFill/>
        </p:spPr>
        <p:txBody>
          <a:bodyPr wrap="square" rtlCol="0">
            <a:spAutoFit/>
          </a:bodyPr>
          <a:lstStyle/>
          <a:p>
            <a:r>
              <a:rPr lang="en-US" sz="1600"/>
              <a:t>$49,561</a:t>
            </a:r>
          </a:p>
        </p:txBody>
      </p:sp>
      <p:sp>
        <p:nvSpPr>
          <p:cNvPr id="16" name="TextBox 15"/>
          <p:cNvSpPr txBox="1"/>
          <p:nvPr/>
        </p:nvSpPr>
        <p:spPr>
          <a:xfrm>
            <a:off x="10994142" y="2860830"/>
            <a:ext cx="861133" cy="338554"/>
          </a:xfrm>
          <a:prstGeom prst="rect">
            <a:avLst/>
          </a:prstGeom>
          <a:noFill/>
        </p:spPr>
        <p:txBody>
          <a:bodyPr wrap="none" rtlCol="0">
            <a:spAutoFit/>
          </a:bodyPr>
          <a:lstStyle/>
          <a:p>
            <a:r>
              <a:rPr lang="en-US" sz="1600"/>
              <a:t>$30,081</a:t>
            </a:r>
          </a:p>
        </p:txBody>
      </p:sp>
      <p:pic>
        <p:nvPicPr>
          <p:cNvPr id="17" name="Picture 16">
            <a:extLst>
              <a:ext uri="{FF2B5EF4-FFF2-40B4-BE49-F238E27FC236}">
                <a16:creationId xmlns:a16="http://schemas.microsoft.com/office/drawing/2014/main" id="{ADF5654F-6F0C-49C6-BCE6-CE873B8198E7}"/>
              </a:ext>
            </a:extLst>
          </p:cNvPr>
          <p:cNvPicPr>
            <a:picLocks noChangeAspect="1"/>
          </p:cNvPicPr>
          <p:nvPr/>
        </p:nvPicPr>
        <p:blipFill>
          <a:blip r:embed="rId4"/>
          <a:stretch>
            <a:fillRect/>
          </a:stretch>
        </p:blipFill>
        <p:spPr>
          <a:xfrm>
            <a:off x="578650" y="1335112"/>
            <a:ext cx="4959713" cy="3842353"/>
          </a:xfrm>
          <a:prstGeom prst="rect">
            <a:avLst/>
          </a:prstGeom>
        </p:spPr>
      </p:pic>
      <p:sp>
        <p:nvSpPr>
          <p:cNvPr id="18" name="TextBox 17">
            <a:extLst>
              <a:ext uri="{FF2B5EF4-FFF2-40B4-BE49-F238E27FC236}">
                <a16:creationId xmlns:a16="http://schemas.microsoft.com/office/drawing/2014/main" id="{D14355D8-D15C-4217-94B5-E4B745BAFE31}"/>
              </a:ext>
            </a:extLst>
          </p:cNvPr>
          <p:cNvSpPr txBox="1"/>
          <p:nvPr/>
        </p:nvSpPr>
        <p:spPr>
          <a:xfrm>
            <a:off x="34300" y="5643348"/>
            <a:ext cx="6519221"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err="1"/>
              <a:t>Barcharts</a:t>
            </a:r>
            <a:r>
              <a:rPr lang="en-US" sz="2400" dirty="0"/>
              <a:t> can show exact values</a:t>
            </a:r>
          </a:p>
          <a:p>
            <a:pPr marL="342900" indent="-342900">
              <a:buFont typeface="Arial" panose="020B0604020202020204" pitchFamily="34" charset="0"/>
              <a:buChar char="•"/>
            </a:pPr>
            <a:r>
              <a:rPr lang="en-US" sz="2400" dirty="0"/>
              <a:t>When to do this would be very context-specific</a:t>
            </a:r>
          </a:p>
        </p:txBody>
      </p:sp>
    </p:spTree>
    <p:extLst>
      <p:ext uri="{BB962C8B-B14F-4D97-AF65-F5344CB8AC3E}">
        <p14:creationId xmlns:p14="http://schemas.microsoft.com/office/powerpoint/2010/main" val="1112772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46"/>
            <a:ext cx="12192000" cy="1325563"/>
          </a:xfrm>
        </p:spPr>
        <p:txBody>
          <a:bodyPr/>
          <a:lstStyle/>
          <a:p>
            <a:r>
              <a:rPr lang="en-US" dirty="0"/>
              <a:t>Grouped </a:t>
            </a:r>
            <a:r>
              <a:rPr lang="en-US" dirty="0" err="1"/>
              <a:t>barplots</a:t>
            </a:r>
            <a:r>
              <a:rPr lang="en-US" dirty="0"/>
              <a:t> show values in multiple categories</a:t>
            </a:r>
          </a:p>
        </p:txBody>
      </p:sp>
      <p:pic>
        <p:nvPicPr>
          <p:cNvPr id="4" name="Picture 3"/>
          <p:cNvPicPr>
            <a:picLocks noChangeAspect="1"/>
          </p:cNvPicPr>
          <p:nvPr/>
        </p:nvPicPr>
        <p:blipFill>
          <a:blip r:embed="rId3"/>
          <a:stretch>
            <a:fillRect/>
          </a:stretch>
        </p:blipFill>
        <p:spPr>
          <a:xfrm>
            <a:off x="3657600" y="2049961"/>
            <a:ext cx="8534400" cy="4296360"/>
          </a:xfrm>
          <a:prstGeom prst="rect">
            <a:avLst/>
          </a:prstGeom>
        </p:spPr>
      </p:pic>
      <p:sp>
        <p:nvSpPr>
          <p:cNvPr id="6" name="Rectangle 5">
            <a:extLst>
              <a:ext uri="{FF2B5EF4-FFF2-40B4-BE49-F238E27FC236}">
                <a16:creationId xmlns:a16="http://schemas.microsoft.com/office/drawing/2014/main" id="{E515F67D-A8EB-4360-B87A-6BDA7519880B}"/>
              </a:ext>
            </a:extLst>
          </p:cNvPr>
          <p:cNvSpPr/>
          <p:nvPr/>
        </p:nvSpPr>
        <p:spPr>
          <a:xfrm>
            <a:off x="6096000" y="6252707"/>
            <a:ext cx="4988225" cy="338554"/>
          </a:xfrm>
          <a:prstGeom prst="rect">
            <a:avLst/>
          </a:prstGeom>
        </p:spPr>
        <p:txBody>
          <a:bodyPr wrap="none">
            <a:spAutoFit/>
          </a:bodyPr>
          <a:lstStyle/>
          <a:p>
            <a:r>
              <a:rPr lang="en-US" sz="1600" dirty="0"/>
              <a:t>Fundamentals of Data Visualization, Wilke, O’Reilly, 1</a:t>
            </a:r>
            <a:r>
              <a:rPr lang="en-US" sz="1600" baseline="30000" dirty="0"/>
              <a:t>st</a:t>
            </a:r>
            <a:r>
              <a:rPr lang="en-US" sz="1600" dirty="0"/>
              <a:t> Ed.</a:t>
            </a:r>
          </a:p>
        </p:txBody>
      </p:sp>
      <p:sp>
        <p:nvSpPr>
          <p:cNvPr id="5" name="TextBox 4">
            <a:extLst>
              <a:ext uri="{FF2B5EF4-FFF2-40B4-BE49-F238E27FC236}">
                <a16:creationId xmlns:a16="http://schemas.microsoft.com/office/drawing/2014/main" id="{A298AEF2-97BB-4E08-AB00-0BEC3430BD9A}"/>
              </a:ext>
            </a:extLst>
          </p:cNvPr>
          <p:cNvSpPr txBox="1"/>
          <p:nvPr/>
        </p:nvSpPr>
        <p:spPr>
          <a:xfrm>
            <a:off x="81280" y="1917695"/>
            <a:ext cx="357632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A group of bars along the x-axis by one variable and then bars within each group by another variable</a:t>
            </a:r>
          </a:p>
          <a:p>
            <a:pPr marL="342900" indent="-342900">
              <a:buFont typeface="Arial" panose="020B0604020202020204" pitchFamily="34" charset="0"/>
              <a:buChar char="•"/>
            </a:pPr>
            <a:r>
              <a:rPr lang="en-US" sz="2400" u="sng" dirty="0"/>
              <a:t>Comparison among races is emphasized</a:t>
            </a:r>
            <a:r>
              <a:rPr lang="en-US" sz="2400" dirty="0"/>
              <a:t> (not among age)</a:t>
            </a:r>
          </a:p>
          <a:p>
            <a:pPr marL="342900" indent="-342900">
              <a:buFont typeface="Arial" panose="020B0604020202020204" pitchFamily="34" charset="0"/>
              <a:buChar char="•"/>
            </a:pPr>
            <a:r>
              <a:rPr lang="en-US" sz="2400" dirty="0"/>
              <a:t>Interested in certain age groups, too</a:t>
            </a:r>
          </a:p>
        </p:txBody>
      </p:sp>
      <p:sp>
        <p:nvSpPr>
          <p:cNvPr id="7" name="TextBox 6">
            <a:extLst>
              <a:ext uri="{FF2B5EF4-FFF2-40B4-BE49-F238E27FC236}">
                <a16:creationId xmlns:a16="http://schemas.microsoft.com/office/drawing/2014/main" id="{4DF24179-F226-48EC-B002-65799D36EB9F}"/>
              </a:ext>
            </a:extLst>
          </p:cNvPr>
          <p:cNvSpPr txBox="1"/>
          <p:nvPr/>
        </p:nvSpPr>
        <p:spPr>
          <a:xfrm>
            <a:off x="5680982" y="1668902"/>
            <a:ext cx="3576321" cy="461665"/>
          </a:xfrm>
          <a:prstGeom prst="rect">
            <a:avLst/>
          </a:prstGeom>
          <a:noFill/>
        </p:spPr>
        <p:txBody>
          <a:bodyPr wrap="square" rtlCol="0">
            <a:spAutoFit/>
          </a:bodyPr>
          <a:lstStyle/>
          <a:p>
            <a:r>
              <a:rPr lang="en-US" sz="2400" dirty="0"/>
              <a:t>U.S. Census Bureau report</a:t>
            </a:r>
          </a:p>
        </p:txBody>
      </p:sp>
    </p:spTree>
    <p:extLst>
      <p:ext uri="{BB962C8B-B14F-4D97-AF65-F5344CB8AC3E}">
        <p14:creationId xmlns:p14="http://schemas.microsoft.com/office/powerpoint/2010/main" val="9354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033520" y="2270718"/>
            <a:ext cx="7867817" cy="3211542"/>
          </a:xfrm>
          <a:prstGeom prst="rect">
            <a:avLst/>
          </a:prstGeom>
        </p:spPr>
      </p:pic>
      <p:sp>
        <p:nvSpPr>
          <p:cNvPr id="7" name="Title 1">
            <a:extLst>
              <a:ext uri="{FF2B5EF4-FFF2-40B4-BE49-F238E27FC236}">
                <a16:creationId xmlns:a16="http://schemas.microsoft.com/office/drawing/2014/main" id="{0719D306-C08A-46C9-8DA9-EF6FD2B00433}"/>
              </a:ext>
            </a:extLst>
          </p:cNvPr>
          <p:cNvSpPr>
            <a:spLocks noGrp="1"/>
          </p:cNvSpPr>
          <p:nvPr>
            <p:ph type="title"/>
          </p:nvPr>
        </p:nvSpPr>
        <p:spPr>
          <a:xfrm>
            <a:off x="0" y="20946"/>
            <a:ext cx="12192000" cy="1325563"/>
          </a:xfrm>
        </p:spPr>
        <p:txBody>
          <a:bodyPr/>
          <a:lstStyle/>
          <a:p>
            <a:r>
              <a:rPr lang="en-US" dirty="0"/>
              <a:t>Grouped </a:t>
            </a:r>
            <a:r>
              <a:rPr lang="en-US" dirty="0" err="1"/>
              <a:t>barplot</a:t>
            </a:r>
            <a:r>
              <a:rPr lang="en-US" dirty="0"/>
              <a:t> visualize amount in multiple variables</a:t>
            </a:r>
          </a:p>
        </p:txBody>
      </p:sp>
      <p:sp>
        <p:nvSpPr>
          <p:cNvPr id="8" name="Rectangle 7">
            <a:extLst>
              <a:ext uri="{FF2B5EF4-FFF2-40B4-BE49-F238E27FC236}">
                <a16:creationId xmlns:a16="http://schemas.microsoft.com/office/drawing/2014/main" id="{588E40F7-06BA-4C70-ABB6-FD8D3E07BA05}"/>
              </a:ext>
            </a:extLst>
          </p:cNvPr>
          <p:cNvSpPr/>
          <p:nvPr/>
        </p:nvSpPr>
        <p:spPr>
          <a:xfrm>
            <a:off x="6604667" y="6496547"/>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9" name="TextBox 8">
            <a:extLst>
              <a:ext uri="{FF2B5EF4-FFF2-40B4-BE49-F238E27FC236}">
                <a16:creationId xmlns:a16="http://schemas.microsoft.com/office/drawing/2014/main" id="{EE74C6C7-5916-424E-8739-6A7896040596}"/>
              </a:ext>
            </a:extLst>
          </p:cNvPr>
          <p:cNvSpPr txBox="1"/>
          <p:nvPr/>
        </p:nvSpPr>
        <p:spPr>
          <a:xfrm>
            <a:off x="145199" y="1346509"/>
            <a:ext cx="3576320" cy="6001643"/>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t>Comparison among ages is emphasized</a:t>
            </a:r>
          </a:p>
          <a:p>
            <a:pPr marL="342900" indent="-342900">
              <a:buFont typeface="Arial" panose="020B0604020202020204" pitchFamily="34" charset="0"/>
              <a:buChar char="•"/>
            </a:pPr>
            <a:r>
              <a:rPr lang="en-US" sz="2400" dirty="0"/>
              <a:t>If equally interesting, this may be better because</a:t>
            </a:r>
          </a:p>
          <a:p>
            <a:pPr marL="800100" lvl="1" indent="-342900">
              <a:buFont typeface="Arial" panose="020B0604020202020204" pitchFamily="34" charset="0"/>
              <a:buChar char="•"/>
            </a:pPr>
            <a:r>
              <a:rPr lang="en-US" sz="2400" dirty="0"/>
              <a:t>Sequential palette easier to read (for &gt; 2 groups)</a:t>
            </a:r>
          </a:p>
          <a:p>
            <a:pPr marL="800100" lvl="1" indent="-342900">
              <a:buFont typeface="Arial" panose="020B0604020202020204" pitchFamily="34" charset="0"/>
              <a:buChar char="•"/>
            </a:pPr>
            <a:r>
              <a:rPr lang="en-US" sz="2400" dirty="0"/>
              <a:t>Comfortable seeing normal-like distribution (or other shapes that directly show statistical properties)</a:t>
            </a:r>
          </a:p>
          <a:p>
            <a:pPr marL="800100" lvl="1" indent="-342900">
              <a:buFont typeface="Arial" panose="020B0604020202020204" pitchFamily="34" charset="0"/>
              <a:buChar char="•"/>
            </a:pPr>
            <a:endParaRPr lang="en-US" sz="2400" dirty="0"/>
          </a:p>
        </p:txBody>
      </p:sp>
      <p:sp>
        <p:nvSpPr>
          <p:cNvPr id="11" name="TextBox 10">
            <a:extLst>
              <a:ext uri="{FF2B5EF4-FFF2-40B4-BE49-F238E27FC236}">
                <a16:creationId xmlns:a16="http://schemas.microsoft.com/office/drawing/2014/main" id="{C03E4CC3-48FF-433E-89A3-6FA426939D48}"/>
              </a:ext>
            </a:extLst>
          </p:cNvPr>
          <p:cNvSpPr txBox="1"/>
          <p:nvPr/>
        </p:nvSpPr>
        <p:spPr>
          <a:xfrm>
            <a:off x="6179267" y="1751703"/>
            <a:ext cx="3576321" cy="461665"/>
          </a:xfrm>
          <a:prstGeom prst="rect">
            <a:avLst/>
          </a:prstGeom>
          <a:noFill/>
        </p:spPr>
        <p:txBody>
          <a:bodyPr wrap="square" rtlCol="0">
            <a:spAutoFit/>
          </a:bodyPr>
          <a:lstStyle/>
          <a:p>
            <a:r>
              <a:rPr lang="en-US" sz="2400" dirty="0"/>
              <a:t>U.S. Census Bureau report</a:t>
            </a:r>
          </a:p>
        </p:txBody>
      </p:sp>
    </p:spTree>
    <p:extLst>
      <p:ext uri="{BB962C8B-B14F-4D97-AF65-F5344CB8AC3E}">
        <p14:creationId xmlns:p14="http://schemas.microsoft.com/office/powerpoint/2010/main" val="3926251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85"/>
            <a:ext cx="12192000" cy="1325563"/>
          </a:xfrm>
        </p:spPr>
        <p:txBody>
          <a:bodyPr/>
          <a:lstStyle/>
          <a:p>
            <a:r>
              <a:rPr lang="en-US" dirty="0"/>
              <a:t>Stacked </a:t>
            </a:r>
            <a:r>
              <a:rPr lang="en-US" dirty="0" err="1"/>
              <a:t>barplots</a:t>
            </a:r>
            <a:r>
              <a:rPr lang="en-US" dirty="0"/>
              <a:t> visualize amount in multiple variables</a:t>
            </a:r>
          </a:p>
        </p:txBody>
      </p:sp>
      <p:sp>
        <p:nvSpPr>
          <p:cNvPr id="4" name="Rectangle 3">
            <a:extLst>
              <a:ext uri="{FF2B5EF4-FFF2-40B4-BE49-F238E27FC236}">
                <a16:creationId xmlns:a16="http://schemas.microsoft.com/office/drawing/2014/main" id="{0B195B46-F9C9-4CCD-ADDA-81EC3F9B9FA2}"/>
              </a:ext>
            </a:extLst>
          </p:cNvPr>
          <p:cNvSpPr/>
          <p:nvPr/>
        </p:nvSpPr>
        <p:spPr>
          <a:xfrm>
            <a:off x="5375097" y="6501173"/>
            <a:ext cx="7000126" cy="369332"/>
          </a:xfrm>
          <a:prstGeom prst="rect">
            <a:avLst/>
          </a:prstGeom>
        </p:spPr>
        <p:txBody>
          <a:bodyPr wrap="square">
            <a:spAutoFit/>
          </a:bodyPr>
          <a:lstStyle/>
          <a:p>
            <a:r>
              <a:rPr lang="en-US" dirty="0"/>
              <a:t>http://www.leancrew.com/all-this/2011/11/i-hate-stacked-area-charts/</a:t>
            </a:r>
          </a:p>
        </p:txBody>
      </p:sp>
      <p:sp>
        <p:nvSpPr>
          <p:cNvPr id="5" name="TextBox 4">
            <a:extLst>
              <a:ext uri="{FF2B5EF4-FFF2-40B4-BE49-F238E27FC236}">
                <a16:creationId xmlns:a16="http://schemas.microsoft.com/office/drawing/2014/main" id="{A298AEF2-97BB-4E08-AB00-0BEC3430BD9A}"/>
              </a:ext>
            </a:extLst>
          </p:cNvPr>
          <p:cNvSpPr txBox="1"/>
          <p:nvPr/>
        </p:nvSpPr>
        <p:spPr>
          <a:xfrm>
            <a:off x="149226" y="3705398"/>
            <a:ext cx="4721915"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Pros: preferable when </a:t>
            </a:r>
          </a:p>
          <a:p>
            <a:pPr marL="800100" lvl="1" indent="-342900">
              <a:buFont typeface="Arial" panose="020B0604020202020204" pitchFamily="34" charset="0"/>
              <a:buChar char="•"/>
            </a:pPr>
            <a:r>
              <a:rPr lang="en-US" sz="2400" u="sng" dirty="0"/>
              <a:t>The total amount is fixed</a:t>
            </a:r>
            <a:r>
              <a:rPr lang="en-US" sz="2400" dirty="0"/>
              <a:t> (as is always the case when % is presented)</a:t>
            </a:r>
          </a:p>
          <a:p>
            <a:pPr marL="800100" lvl="1" indent="-342900">
              <a:buFont typeface="Arial" panose="020B0604020202020204" pitchFamily="34" charset="0"/>
              <a:buChar char="•"/>
            </a:pPr>
            <a:r>
              <a:rPr lang="en-US" sz="2400" dirty="0"/>
              <a:t>The trend is somewhat clear </a:t>
            </a:r>
          </a:p>
          <a:p>
            <a:pPr marL="342900" indent="-342900">
              <a:buFont typeface="Arial" panose="020B0604020202020204" pitchFamily="34" charset="0"/>
              <a:buChar char="•"/>
            </a:pPr>
            <a:r>
              <a:rPr lang="en-US" sz="2400" dirty="0"/>
              <a:t>Cons: not clear how each bar actually occupies!</a:t>
            </a:r>
          </a:p>
        </p:txBody>
      </p:sp>
      <p:pic>
        <p:nvPicPr>
          <p:cNvPr id="3" name="Picture 2"/>
          <p:cNvPicPr>
            <a:picLocks noChangeAspect="1"/>
          </p:cNvPicPr>
          <p:nvPr/>
        </p:nvPicPr>
        <p:blipFill>
          <a:blip r:embed="rId3"/>
          <a:stretch>
            <a:fillRect/>
          </a:stretch>
        </p:blipFill>
        <p:spPr>
          <a:xfrm>
            <a:off x="5118735" y="819785"/>
            <a:ext cx="7562850" cy="5543550"/>
          </a:xfrm>
          <a:prstGeom prst="rect">
            <a:avLst/>
          </a:prstGeom>
        </p:spPr>
      </p:pic>
      <p:sp>
        <p:nvSpPr>
          <p:cNvPr id="6" name="TextBox 5"/>
          <p:cNvSpPr txBox="1"/>
          <p:nvPr/>
        </p:nvSpPr>
        <p:spPr>
          <a:xfrm>
            <a:off x="10761110" y="1508562"/>
            <a:ext cx="1068434" cy="369332"/>
          </a:xfrm>
          <a:prstGeom prst="rect">
            <a:avLst/>
          </a:prstGeom>
          <a:noFill/>
        </p:spPr>
        <p:txBody>
          <a:bodyPr wrap="none" rtlCol="0">
            <a:spAutoFit/>
          </a:bodyPr>
          <a:lstStyle/>
          <a:p>
            <a:r>
              <a:rPr lang="en-US" dirty="0"/>
              <a:t>Company</a:t>
            </a:r>
          </a:p>
        </p:txBody>
      </p:sp>
      <p:sp>
        <p:nvSpPr>
          <p:cNvPr id="8" name="TextBox 7"/>
          <p:cNvSpPr txBox="1"/>
          <p:nvPr/>
        </p:nvSpPr>
        <p:spPr>
          <a:xfrm>
            <a:off x="11016640" y="1799295"/>
            <a:ext cx="317716" cy="369332"/>
          </a:xfrm>
          <a:prstGeom prst="rect">
            <a:avLst/>
          </a:prstGeom>
          <a:noFill/>
        </p:spPr>
        <p:txBody>
          <a:bodyPr wrap="none" rtlCol="0">
            <a:spAutoFit/>
          </a:bodyPr>
          <a:lstStyle/>
          <a:p>
            <a:r>
              <a:rPr lang="en-US"/>
              <a:t>A</a:t>
            </a:r>
          </a:p>
        </p:txBody>
      </p:sp>
      <p:sp>
        <p:nvSpPr>
          <p:cNvPr id="9" name="TextBox 8"/>
          <p:cNvSpPr txBox="1"/>
          <p:nvPr/>
        </p:nvSpPr>
        <p:spPr>
          <a:xfrm>
            <a:off x="11036960" y="2154895"/>
            <a:ext cx="309700" cy="369332"/>
          </a:xfrm>
          <a:prstGeom prst="rect">
            <a:avLst/>
          </a:prstGeom>
          <a:noFill/>
        </p:spPr>
        <p:txBody>
          <a:bodyPr wrap="none" rtlCol="0">
            <a:spAutoFit/>
          </a:bodyPr>
          <a:lstStyle/>
          <a:p>
            <a:r>
              <a:rPr lang="en-US"/>
              <a:t>B</a:t>
            </a:r>
          </a:p>
        </p:txBody>
      </p:sp>
      <p:sp>
        <p:nvSpPr>
          <p:cNvPr id="10" name="TextBox 9"/>
          <p:cNvSpPr txBox="1"/>
          <p:nvPr/>
        </p:nvSpPr>
        <p:spPr>
          <a:xfrm>
            <a:off x="11036960" y="2469855"/>
            <a:ext cx="308098" cy="369332"/>
          </a:xfrm>
          <a:prstGeom prst="rect">
            <a:avLst/>
          </a:prstGeom>
          <a:noFill/>
        </p:spPr>
        <p:txBody>
          <a:bodyPr wrap="none" rtlCol="0">
            <a:spAutoFit/>
          </a:bodyPr>
          <a:lstStyle/>
          <a:p>
            <a:r>
              <a:rPr lang="en-US"/>
              <a:t>C</a:t>
            </a:r>
          </a:p>
        </p:txBody>
      </p:sp>
      <p:sp>
        <p:nvSpPr>
          <p:cNvPr id="12" name="TextBox 11"/>
          <p:cNvSpPr txBox="1"/>
          <p:nvPr/>
        </p:nvSpPr>
        <p:spPr>
          <a:xfrm rot="16200000">
            <a:off x="4152249" y="3080110"/>
            <a:ext cx="1787221" cy="369332"/>
          </a:xfrm>
          <a:prstGeom prst="rect">
            <a:avLst/>
          </a:prstGeom>
          <a:noFill/>
        </p:spPr>
        <p:txBody>
          <a:bodyPr wrap="none" rtlCol="0">
            <a:spAutoFit/>
          </a:bodyPr>
          <a:lstStyle/>
          <a:p>
            <a:r>
              <a:rPr lang="en-US"/>
              <a:t>Market share (%)</a:t>
            </a:r>
          </a:p>
        </p:txBody>
      </p:sp>
      <p:sp>
        <p:nvSpPr>
          <p:cNvPr id="7" name="Rectangle 6"/>
          <p:cNvSpPr/>
          <p:nvPr/>
        </p:nvSpPr>
        <p:spPr>
          <a:xfrm>
            <a:off x="7528560" y="914400"/>
            <a:ext cx="144018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7CE9EE8-FCCF-49C0-A3C6-69F8A8458920}"/>
              </a:ext>
            </a:extLst>
          </p:cNvPr>
          <p:cNvPicPr>
            <a:picLocks noChangeAspect="1"/>
          </p:cNvPicPr>
          <p:nvPr/>
        </p:nvPicPr>
        <p:blipFill>
          <a:blip r:embed="rId4"/>
          <a:stretch>
            <a:fillRect/>
          </a:stretch>
        </p:blipFill>
        <p:spPr>
          <a:xfrm>
            <a:off x="203436" y="1671997"/>
            <a:ext cx="4420111" cy="1349444"/>
          </a:xfrm>
          <a:prstGeom prst="rect">
            <a:avLst/>
          </a:prstGeom>
        </p:spPr>
      </p:pic>
      <p:sp>
        <p:nvSpPr>
          <p:cNvPr id="14" name="TextBox 13">
            <a:extLst>
              <a:ext uri="{FF2B5EF4-FFF2-40B4-BE49-F238E27FC236}">
                <a16:creationId xmlns:a16="http://schemas.microsoft.com/office/drawing/2014/main" id="{475F7F62-753B-42AC-870B-C8C4EACBB38F}"/>
              </a:ext>
            </a:extLst>
          </p:cNvPr>
          <p:cNvSpPr txBox="1"/>
          <p:nvPr/>
        </p:nvSpPr>
        <p:spPr>
          <a:xfrm>
            <a:off x="6219511" y="905611"/>
            <a:ext cx="6462074" cy="369332"/>
          </a:xfrm>
          <a:prstGeom prst="rect">
            <a:avLst/>
          </a:prstGeom>
          <a:noFill/>
        </p:spPr>
        <p:txBody>
          <a:bodyPr wrap="square">
            <a:spAutoFit/>
          </a:bodyPr>
          <a:lstStyle/>
          <a:p>
            <a:r>
              <a:rPr lang="en-US" dirty="0"/>
              <a:t>T</a:t>
            </a:r>
            <a:r>
              <a:rPr lang="en-US" b="0" i="0" kern="1200" dirty="0">
                <a:solidFill>
                  <a:schemeClr val="tx1"/>
                </a:solidFill>
                <a:effectLst/>
                <a:latin typeface="+mn-lt"/>
                <a:ea typeface="+mn-ea"/>
                <a:cs typeface="+mn-cs"/>
              </a:rPr>
              <a:t>imeline of the change in market share</a:t>
            </a:r>
            <a:endParaRPr lang="en-US" dirty="0"/>
          </a:p>
        </p:txBody>
      </p:sp>
    </p:spTree>
    <p:extLst>
      <p:ext uri="{BB962C8B-B14F-4D97-AF65-F5344CB8AC3E}">
        <p14:creationId xmlns:p14="http://schemas.microsoft.com/office/powerpoint/2010/main" val="126622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85"/>
            <a:ext cx="12192000" cy="1325563"/>
          </a:xfrm>
        </p:spPr>
        <p:txBody>
          <a:bodyPr/>
          <a:lstStyle/>
          <a:p>
            <a:r>
              <a:rPr lang="en-US" dirty="0"/>
              <a:t>Stacked area chart can distort </a:t>
            </a:r>
            <a:r>
              <a:rPr lang="en-US"/>
              <a:t>the trend</a:t>
            </a:r>
            <a:endParaRPr lang="en-US" dirty="0"/>
          </a:p>
        </p:txBody>
      </p:sp>
      <p:sp>
        <p:nvSpPr>
          <p:cNvPr id="4" name="Rectangle 3">
            <a:extLst>
              <a:ext uri="{FF2B5EF4-FFF2-40B4-BE49-F238E27FC236}">
                <a16:creationId xmlns:a16="http://schemas.microsoft.com/office/drawing/2014/main" id="{0B195B46-F9C9-4CCD-ADDA-81EC3F9B9FA2}"/>
              </a:ext>
            </a:extLst>
          </p:cNvPr>
          <p:cNvSpPr/>
          <p:nvPr/>
        </p:nvSpPr>
        <p:spPr>
          <a:xfrm>
            <a:off x="5375097" y="6501173"/>
            <a:ext cx="7000126" cy="369332"/>
          </a:xfrm>
          <a:prstGeom prst="rect">
            <a:avLst/>
          </a:prstGeom>
        </p:spPr>
        <p:txBody>
          <a:bodyPr wrap="square">
            <a:spAutoFit/>
          </a:bodyPr>
          <a:lstStyle/>
          <a:p>
            <a:r>
              <a:rPr lang="en-US" dirty="0"/>
              <a:t>http://www.leancrew.com/all-this/2011/11/i-hate-stacked-area-charts/</a:t>
            </a:r>
          </a:p>
        </p:txBody>
      </p:sp>
      <p:pic>
        <p:nvPicPr>
          <p:cNvPr id="2050" name="Picture 2" descr="One way to show market share">
            <a:extLst>
              <a:ext uri="{FF2B5EF4-FFF2-40B4-BE49-F238E27FC236}">
                <a16:creationId xmlns:a16="http://schemas.microsoft.com/office/drawing/2014/main" id="{126C0808-31E0-482C-AF60-EF704E939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97220"/>
            <a:ext cx="5728485" cy="56039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98AEF2-97BB-4E08-AB00-0BEC3430BD9A}"/>
              </a:ext>
            </a:extLst>
          </p:cNvPr>
          <p:cNvSpPr txBox="1"/>
          <p:nvPr/>
        </p:nvSpPr>
        <p:spPr>
          <a:xfrm>
            <a:off x="462639" y="1429496"/>
            <a:ext cx="5371364" cy="1815882"/>
          </a:xfrm>
          <a:prstGeom prst="rect">
            <a:avLst/>
          </a:prstGeom>
          <a:noFill/>
        </p:spPr>
        <p:txBody>
          <a:bodyPr wrap="square" rtlCol="0">
            <a:spAutoFit/>
          </a:bodyPr>
          <a:lstStyle/>
          <a:p>
            <a:pPr marL="342900" indent="-342900">
              <a:buFont typeface="Arial" panose="020B0604020202020204" pitchFamily="34" charset="0"/>
              <a:buChar char="•"/>
            </a:pPr>
            <a:r>
              <a:rPr lang="en-US" sz="2800"/>
              <a:t>General trend preserved</a:t>
            </a:r>
          </a:p>
          <a:p>
            <a:pPr marL="342900" indent="-342900">
              <a:buFont typeface="Arial" panose="020B0604020202020204" pitchFamily="34" charset="0"/>
              <a:buChar char="•"/>
            </a:pPr>
            <a:r>
              <a:rPr lang="en-US" sz="2800"/>
              <a:t>Different from bars put together</a:t>
            </a:r>
          </a:p>
          <a:p>
            <a:pPr marL="342900" indent="-342900">
              <a:buFont typeface="Arial" panose="020B0604020202020204" pitchFamily="34" charset="0"/>
              <a:buChar char="•"/>
            </a:pPr>
            <a:r>
              <a:rPr lang="en-US" sz="2800"/>
              <a:t>Question: How did Green do over this period?</a:t>
            </a:r>
          </a:p>
        </p:txBody>
      </p:sp>
      <p:pic>
        <p:nvPicPr>
          <p:cNvPr id="7" name="Picture 6">
            <a:extLst>
              <a:ext uri="{FF2B5EF4-FFF2-40B4-BE49-F238E27FC236}">
                <a16:creationId xmlns:a16="http://schemas.microsoft.com/office/drawing/2014/main" id="{03C65092-81C7-4CB9-AC37-9D0C30AEE44E}"/>
              </a:ext>
            </a:extLst>
          </p:cNvPr>
          <p:cNvPicPr>
            <a:picLocks noChangeAspect="1"/>
          </p:cNvPicPr>
          <p:nvPr/>
        </p:nvPicPr>
        <p:blipFill>
          <a:blip r:embed="rId4"/>
          <a:stretch>
            <a:fillRect/>
          </a:stretch>
        </p:blipFill>
        <p:spPr>
          <a:xfrm>
            <a:off x="735872" y="4079060"/>
            <a:ext cx="4420111" cy="1349444"/>
          </a:xfrm>
          <a:prstGeom prst="rect">
            <a:avLst/>
          </a:prstGeom>
        </p:spPr>
      </p:pic>
    </p:spTree>
    <p:extLst>
      <p:ext uri="{BB962C8B-B14F-4D97-AF65-F5344CB8AC3E}">
        <p14:creationId xmlns:p14="http://schemas.microsoft.com/office/powerpoint/2010/main" val="4193645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85"/>
            <a:ext cx="12192000" cy="1325563"/>
          </a:xfrm>
        </p:spPr>
        <p:txBody>
          <a:bodyPr/>
          <a:lstStyle/>
          <a:p>
            <a:r>
              <a:rPr lang="en-US" dirty="0"/>
              <a:t>Stacked area chart can distort the trend</a:t>
            </a:r>
          </a:p>
        </p:txBody>
      </p:sp>
      <p:sp>
        <p:nvSpPr>
          <p:cNvPr id="4" name="Rectangle 3">
            <a:extLst>
              <a:ext uri="{FF2B5EF4-FFF2-40B4-BE49-F238E27FC236}">
                <a16:creationId xmlns:a16="http://schemas.microsoft.com/office/drawing/2014/main" id="{0B195B46-F9C9-4CCD-ADDA-81EC3F9B9FA2}"/>
              </a:ext>
            </a:extLst>
          </p:cNvPr>
          <p:cNvSpPr/>
          <p:nvPr/>
        </p:nvSpPr>
        <p:spPr>
          <a:xfrm>
            <a:off x="5375097" y="6501173"/>
            <a:ext cx="7000126" cy="369332"/>
          </a:xfrm>
          <a:prstGeom prst="rect">
            <a:avLst/>
          </a:prstGeom>
        </p:spPr>
        <p:txBody>
          <a:bodyPr wrap="square">
            <a:spAutoFit/>
          </a:bodyPr>
          <a:lstStyle/>
          <a:p>
            <a:r>
              <a:rPr lang="en-US" dirty="0"/>
              <a:t>http://www.leancrew.com/all-this/2011/11/i-hate-stacked-area-charts/</a:t>
            </a:r>
          </a:p>
        </p:txBody>
      </p:sp>
      <p:pic>
        <p:nvPicPr>
          <p:cNvPr id="3074" name="Picture 2" descr="Plot vs perception">
            <a:extLst>
              <a:ext uri="{FF2B5EF4-FFF2-40B4-BE49-F238E27FC236}">
                <a16:creationId xmlns:a16="http://schemas.microsoft.com/office/drawing/2014/main" id="{2BDF50A5-8EA8-4E9B-8A74-6E234EBE0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261" y="945287"/>
            <a:ext cx="5577797" cy="54686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98AEF2-97BB-4E08-AB00-0BEC3430BD9A}"/>
              </a:ext>
            </a:extLst>
          </p:cNvPr>
          <p:cNvSpPr txBox="1"/>
          <p:nvPr/>
        </p:nvSpPr>
        <p:spPr>
          <a:xfrm>
            <a:off x="463409" y="1591446"/>
            <a:ext cx="5371364"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t>Market share shown vertically</a:t>
            </a:r>
          </a:p>
          <a:p>
            <a:pPr marL="342900" indent="-342900">
              <a:buFont typeface="Arial" panose="020B0604020202020204" pitchFamily="34" charset="0"/>
              <a:buChar char="•"/>
            </a:pPr>
            <a:r>
              <a:rPr lang="en-US" sz="2800" dirty="0"/>
              <a:t>But we may perceive thickness of a stream at right angles to that</a:t>
            </a:r>
          </a:p>
          <a:p>
            <a:pPr marL="342900" indent="-342900">
              <a:buFont typeface="Arial" panose="020B0604020202020204" pitchFamily="34" charset="0"/>
              <a:buChar char="•"/>
            </a:pPr>
            <a:r>
              <a:rPr lang="en-US" sz="2800" dirty="0"/>
              <a:t>The overall trend we perceive is determined by “major players”</a:t>
            </a:r>
          </a:p>
        </p:txBody>
      </p:sp>
    </p:spTree>
    <p:extLst>
      <p:ext uri="{BB962C8B-B14F-4D97-AF65-F5344CB8AC3E}">
        <p14:creationId xmlns:p14="http://schemas.microsoft.com/office/powerpoint/2010/main" val="2418495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634" y="0"/>
            <a:ext cx="10515600" cy="1325563"/>
          </a:xfrm>
        </p:spPr>
        <p:txBody>
          <a:bodyPr/>
          <a:lstStyle/>
          <a:p>
            <a:r>
              <a:rPr lang="en-US" dirty="0" err="1"/>
              <a:t>Barplots</a:t>
            </a:r>
            <a:r>
              <a:rPr lang="en-US" dirty="0"/>
              <a:t> are assumed to start at zero</a:t>
            </a:r>
          </a:p>
        </p:txBody>
      </p:sp>
      <p:pic>
        <p:nvPicPr>
          <p:cNvPr id="3" name="Picture 2">
            <a:extLst>
              <a:ext uri="{FF2B5EF4-FFF2-40B4-BE49-F238E27FC236}">
                <a16:creationId xmlns:a16="http://schemas.microsoft.com/office/drawing/2014/main" id="{0EC661E0-AC58-45F4-ADE7-E36DC2017A72}"/>
              </a:ext>
            </a:extLst>
          </p:cNvPr>
          <p:cNvPicPr>
            <a:picLocks noChangeAspect="1"/>
          </p:cNvPicPr>
          <p:nvPr/>
        </p:nvPicPr>
        <p:blipFill>
          <a:blip r:embed="rId3"/>
          <a:stretch>
            <a:fillRect/>
          </a:stretch>
        </p:blipFill>
        <p:spPr>
          <a:xfrm rot="16200000">
            <a:off x="5801057" y="866436"/>
            <a:ext cx="5657228" cy="6260415"/>
          </a:xfrm>
          <a:prstGeom prst="rect">
            <a:avLst/>
          </a:prstGeom>
        </p:spPr>
      </p:pic>
      <p:sp>
        <p:nvSpPr>
          <p:cNvPr id="6" name="Rectangle 5">
            <a:extLst>
              <a:ext uri="{FF2B5EF4-FFF2-40B4-BE49-F238E27FC236}">
                <a16:creationId xmlns:a16="http://schemas.microsoft.com/office/drawing/2014/main" id="{A52CF1D6-5FBE-458C-8E26-7CA9713B4915}"/>
              </a:ext>
            </a:extLst>
          </p:cNvPr>
          <p:cNvSpPr/>
          <p:nvPr/>
        </p:nvSpPr>
        <p:spPr>
          <a:xfrm>
            <a:off x="6604667" y="6496547"/>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4" name="Rectangle 3"/>
          <p:cNvSpPr/>
          <p:nvPr/>
        </p:nvSpPr>
        <p:spPr>
          <a:xfrm>
            <a:off x="6445734" y="937196"/>
            <a:ext cx="3736920" cy="461665"/>
          </a:xfrm>
          <a:prstGeom prst="rect">
            <a:avLst/>
          </a:prstGeom>
        </p:spPr>
        <p:txBody>
          <a:bodyPr wrap="none">
            <a:spAutoFit/>
          </a:bodyPr>
          <a:lstStyle/>
          <a:p>
            <a:r>
              <a:rPr lang="en-US" sz="2400"/>
              <a:t>25 countries in the Americas</a:t>
            </a:r>
          </a:p>
        </p:txBody>
      </p:sp>
      <p:sp>
        <p:nvSpPr>
          <p:cNvPr id="7" name="TextBox 6">
            <a:extLst>
              <a:ext uri="{FF2B5EF4-FFF2-40B4-BE49-F238E27FC236}">
                <a16:creationId xmlns:a16="http://schemas.microsoft.com/office/drawing/2014/main" id="{A298AEF2-97BB-4E08-AB00-0BEC3430BD9A}"/>
              </a:ext>
            </a:extLst>
          </p:cNvPr>
          <p:cNvSpPr txBox="1"/>
          <p:nvPr/>
        </p:nvSpPr>
        <p:spPr>
          <a:xfrm>
            <a:off x="488344" y="1494256"/>
            <a:ext cx="4721915"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Because bars are taken as physical objects</a:t>
            </a:r>
          </a:p>
          <a:p>
            <a:pPr marL="342900" indent="-342900">
              <a:buFont typeface="Arial" panose="020B0604020202020204" pitchFamily="34" charset="0"/>
              <a:buChar char="•"/>
            </a:pPr>
            <a:r>
              <a:rPr lang="en-US" sz="2800" dirty="0"/>
              <a:t>Pros: the bar length ∝ the amount shown </a:t>
            </a:r>
          </a:p>
          <a:p>
            <a:pPr marL="342900" indent="-342900">
              <a:buFont typeface="Arial" panose="020B0604020202020204" pitchFamily="34" charset="0"/>
              <a:buChar char="•"/>
            </a:pPr>
            <a:r>
              <a:rPr lang="en-US" sz="2800" dirty="0"/>
              <a:t>Cons: maybe impractical or obscure some features, e.g. Uruguay, Mexico, Panama, and Argentina </a:t>
            </a:r>
          </a:p>
        </p:txBody>
      </p:sp>
    </p:spTree>
    <p:extLst>
      <p:ext uri="{BB962C8B-B14F-4D97-AF65-F5344CB8AC3E}">
        <p14:creationId xmlns:p14="http://schemas.microsoft.com/office/powerpoint/2010/main" val="3252401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937" y="0"/>
            <a:ext cx="10515600" cy="1325563"/>
          </a:xfrm>
        </p:spPr>
        <p:txBody>
          <a:bodyPr/>
          <a:lstStyle/>
          <a:p>
            <a:r>
              <a:rPr lang="en-US" dirty="0" err="1"/>
              <a:t>Barplots</a:t>
            </a:r>
            <a:r>
              <a:rPr lang="en-US" dirty="0"/>
              <a:t> are assumed to start at zero</a:t>
            </a:r>
          </a:p>
        </p:txBody>
      </p:sp>
      <p:pic>
        <p:nvPicPr>
          <p:cNvPr id="3" name="Picture 2">
            <a:extLst>
              <a:ext uri="{FF2B5EF4-FFF2-40B4-BE49-F238E27FC236}">
                <a16:creationId xmlns:a16="http://schemas.microsoft.com/office/drawing/2014/main" id="{0EC661E0-AC58-45F4-ADE7-E36DC2017A72}"/>
              </a:ext>
            </a:extLst>
          </p:cNvPr>
          <p:cNvPicPr>
            <a:picLocks noChangeAspect="1"/>
          </p:cNvPicPr>
          <p:nvPr/>
        </p:nvPicPr>
        <p:blipFill>
          <a:blip r:embed="rId3"/>
          <a:stretch>
            <a:fillRect/>
          </a:stretch>
        </p:blipFill>
        <p:spPr>
          <a:xfrm>
            <a:off x="0" y="1437923"/>
            <a:ext cx="6256909" cy="5100133"/>
          </a:xfrm>
          <a:prstGeom prst="rect">
            <a:avLst/>
          </a:prstGeom>
        </p:spPr>
      </p:pic>
      <p:sp>
        <p:nvSpPr>
          <p:cNvPr id="6" name="Rectangle 5"/>
          <p:cNvSpPr/>
          <p:nvPr/>
        </p:nvSpPr>
        <p:spPr>
          <a:xfrm>
            <a:off x="1841975" y="976258"/>
            <a:ext cx="3736920" cy="461665"/>
          </a:xfrm>
          <a:prstGeom prst="rect">
            <a:avLst/>
          </a:prstGeom>
        </p:spPr>
        <p:txBody>
          <a:bodyPr wrap="none">
            <a:spAutoFit/>
          </a:bodyPr>
          <a:lstStyle/>
          <a:p>
            <a:r>
              <a:rPr lang="en-US" sz="2400"/>
              <a:t>25 countries in the Americas</a:t>
            </a:r>
          </a:p>
        </p:txBody>
      </p:sp>
      <p:sp>
        <p:nvSpPr>
          <p:cNvPr id="7" name="Rectangle 6">
            <a:extLst>
              <a:ext uri="{FF2B5EF4-FFF2-40B4-BE49-F238E27FC236}">
                <a16:creationId xmlns:a16="http://schemas.microsoft.com/office/drawing/2014/main" id="{A52CF1D6-5FBE-458C-8E26-7CA9713B4915}"/>
              </a:ext>
            </a:extLst>
          </p:cNvPr>
          <p:cNvSpPr/>
          <p:nvPr/>
        </p:nvSpPr>
        <p:spPr>
          <a:xfrm>
            <a:off x="6604667" y="6496547"/>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pic>
        <p:nvPicPr>
          <p:cNvPr id="8" name="Picture 7">
            <a:extLst>
              <a:ext uri="{FF2B5EF4-FFF2-40B4-BE49-F238E27FC236}">
                <a16:creationId xmlns:a16="http://schemas.microsoft.com/office/drawing/2014/main" id="{911F9493-EFF6-4BBF-9CD1-1C0FEF62A74F}"/>
              </a:ext>
            </a:extLst>
          </p:cNvPr>
          <p:cNvPicPr>
            <a:picLocks noChangeAspect="1"/>
          </p:cNvPicPr>
          <p:nvPr/>
        </p:nvPicPr>
        <p:blipFill>
          <a:blip r:embed="rId4"/>
          <a:stretch>
            <a:fillRect/>
          </a:stretch>
        </p:blipFill>
        <p:spPr>
          <a:xfrm>
            <a:off x="6229598" y="1437923"/>
            <a:ext cx="5975192" cy="4975638"/>
          </a:xfrm>
          <a:prstGeom prst="rect">
            <a:avLst/>
          </a:prstGeom>
        </p:spPr>
      </p:pic>
      <p:sp>
        <p:nvSpPr>
          <p:cNvPr id="9" name="Rectangle 8">
            <a:extLst>
              <a:ext uri="{FF2B5EF4-FFF2-40B4-BE49-F238E27FC236}">
                <a16:creationId xmlns:a16="http://schemas.microsoft.com/office/drawing/2014/main" id="{B407A7C3-0D38-4FB4-BF84-EFB6ABDA361B}"/>
              </a:ext>
            </a:extLst>
          </p:cNvPr>
          <p:cNvSpPr/>
          <p:nvPr/>
        </p:nvSpPr>
        <p:spPr>
          <a:xfrm>
            <a:off x="7787946" y="1081072"/>
            <a:ext cx="3736920" cy="461665"/>
          </a:xfrm>
          <a:prstGeom prst="rect">
            <a:avLst/>
          </a:prstGeom>
        </p:spPr>
        <p:txBody>
          <a:bodyPr wrap="none">
            <a:spAutoFit/>
          </a:bodyPr>
          <a:lstStyle/>
          <a:p>
            <a:r>
              <a:rPr lang="en-US" sz="2400"/>
              <a:t>25 countries in the Americas</a:t>
            </a:r>
          </a:p>
        </p:txBody>
      </p:sp>
      <p:sp>
        <p:nvSpPr>
          <p:cNvPr id="5" name="Frame 4">
            <a:extLst>
              <a:ext uri="{FF2B5EF4-FFF2-40B4-BE49-F238E27FC236}">
                <a16:creationId xmlns:a16="http://schemas.microsoft.com/office/drawing/2014/main" id="{D0AEC97C-4314-3A46-84B3-11E2D32820BA}"/>
              </a:ext>
            </a:extLst>
          </p:cNvPr>
          <p:cNvSpPr/>
          <p:nvPr/>
        </p:nvSpPr>
        <p:spPr>
          <a:xfrm>
            <a:off x="7050157" y="2584174"/>
            <a:ext cx="4744278" cy="503583"/>
          </a:xfrm>
          <a:prstGeom prst="frame">
            <a:avLst>
              <a:gd name="adj1" fmla="val 0"/>
            </a:avLst>
          </a:prstGeom>
          <a:solidFill>
            <a:srgbClr val="FF0000"/>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7006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07358A7-95D8-4A2A-AE9F-F6316E8A60AC}"/>
              </a:ext>
            </a:extLst>
          </p:cNvPr>
          <p:cNvGrpSpPr/>
          <p:nvPr/>
        </p:nvGrpSpPr>
        <p:grpSpPr>
          <a:xfrm>
            <a:off x="282990" y="2162586"/>
            <a:ext cx="5710467" cy="4159367"/>
            <a:chOff x="713690" y="2508644"/>
            <a:chExt cx="5710467" cy="4159367"/>
          </a:xfrm>
        </p:grpSpPr>
        <p:pic>
          <p:nvPicPr>
            <p:cNvPr id="28" name="Picture 27">
              <a:extLst>
                <a:ext uri="{FF2B5EF4-FFF2-40B4-BE49-F238E27FC236}">
                  <a16:creationId xmlns:a16="http://schemas.microsoft.com/office/drawing/2014/main" id="{F6A7D29C-3E46-4E8D-8446-7817F524962A}"/>
                </a:ext>
              </a:extLst>
            </p:cNvPr>
            <p:cNvPicPr>
              <a:picLocks noChangeAspect="1"/>
            </p:cNvPicPr>
            <p:nvPr/>
          </p:nvPicPr>
          <p:blipFill>
            <a:blip r:embed="rId3"/>
            <a:stretch>
              <a:fillRect/>
            </a:stretch>
          </p:blipFill>
          <p:spPr>
            <a:xfrm>
              <a:off x="713690" y="2508644"/>
              <a:ext cx="5710467" cy="4159367"/>
            </a:xfrm>
            <a:prstGeom prst="rect">
              <a:avLst/>
            </a:prstGeom>
          </p:spPr>
        </p:pic>
        <p:sp>
          <p:nvSpPr>
            <p:cNvPr id="29" name="Rectangle 28">
              <a:extLst>
                <a:ext uri="{FF2B5EF4-FFF2-40B4-BE49-F238E27FC236}">
                  <a16:creationId xmlns:a16="http://schemas.microsoft.com/office/drawing/2014/main" id="{209E9844-E4FA-4C5D-90E3-D6539B4CAFF6}"/>
                </a:ext>
              </a:extLst>
            </p:cNvPr>
            <p:cNvSpPr/>
            <p:nvPr/>
          </p:nvSpPr>
          <p:spPr>
            <a:xfrm>
              <a:off x="1558829" y="2847012"/>
              <a:ext cx="4721915" cy="26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8A4DF0-6E57-4949-BACE-904F3E5C2203}"/>
              </a:ext>
            </a:extLst>
          </p:cNvPr>
          <p:cNvSpPr>
            <a:spLocks noGrp="1"/>
          </p:cNvSpPr>
          <p:nvPr>
            <p:ph type="title"/>
          </p:nvPr>
        </p:nvSpPr>
        <p:spPr>
          <a:xfrm>
            <a:off x="838200" y="6661"/>
            <a:ext cx="10515600" cy="1325563"/>
          </a:xfrm>
        </p:spPr>
        <p:txBody>
          <a:bodyPr/>
          <a:lstStyle/>
          <a:p>
            <a:r>
              <a:rPr lang="en-US" dirty="0"/>
              <a:t>Line graphs show trends for amounts</a:t>
            </a:r>
          </a:p>
        </p:txBody>
      </p:sp>
      <p:pic>
        <p:nvPicPr>
          <p:cNvPr id="5" name="Picture 4">
            <a:extLst>
              <a:ext uri="{FF2B5EF4-FFF2-40B4-BE49-F238E27FC236}">
                <a16:creationId xmlns:a16="http://schemas.microsoft.com/office/drawing/2014/main" id="{5BC2664C-BB46-40E7-AA18-160E52AC9101}"/>
              </a:ext>
            </a:extLst>
          </p:cNvPr>
          <p:cNvPicPr>
            <a:picLocks noChangeAspect="1"/>
          </p:cNvPicPr>
          <p:nvPr/>
        </p:nvPicPr>
        <p:blipFill>
          <a:blip r:embed="rId3"/>
          <a:stretch>
            <a:fillRect/>
          </a:stretch>
        </p:blipFill>
        <p:spPr>
          <a:xfrm>
            <a:off x="6051983" y="2082074"/>
            <a:ext cx="5710467" cy="4159367"/>
          </a:xfrm>
          <a:prstGeom prst="rect">
            <a:avLst/>
          </a:prstGeom>
        </p:spPr>
      </p:pic>
      <p:sp>
        <p:nvSpPr>
          <p:cNvPr id="7" name="Rectangle 6">
            <a:extLst>
              <a:ext uri="{FF2B5EF4-FFF2-40B4-BE49-F238E27FC236}">
                <a16:creationId xmlns:a16="http://schemas.microsoft.com/office/drawing/2014/main" id="{B84E4F38-5C10-486B-A1FC-9AF188D73CD6}"/>
              </a:ext>
            </a:extLst>
          </p:cNvPr>
          <p:cNvSpPr/>
          <p:nvPr/>
        </p:nvSpPr>
        <p:spPr>
          <a:xfrm>
            <a:off x="9809743" y="5872109"/>
            <a:ext cx="1989647" cy="369332"/>
          </a:xfrm>
          <a:prstGeom prst="rect">
            <a:avLst/>
          </a:prstGeom>
        </p:spPr>
        <p:txBody>
          <a:bodyPr wrap="none">
            <a:spAutoFit/>
          </a:bodyPr>
          <a:lstStyle/>
          <a:p>
            <a:r>
              <a:rPr lang="en-US" dirty="0"/>
              <a:t>Datavizproject.com</a:t>
            </a:r>
          </a:p>
        </p:txBody>
      </p:sp>
      <p:sp>
        <p:nvSpPr>
          <p:cNvPr id="8" name="TextBox 7">
            <a:extLst>
              <a:ext uri="{FF2B5EF4-FFF2-40B4-BE49-F238E27FC236}">
                <a16:creationId xmlns:a16="http://schemas.microsoft.com/office/drawing/2014/main" id="{A298AEF2-97BB-4E08-AB00-0BEC3430BD9A}"/>
              </a:ext>
            </a:extLst>
          </p:cNvPr>
          <p:cNvSpPr txBox="1"/>
          <p:nvPr/>
        </p:nvSpPr>
        <p:spPr>
          <a:xfrm>
            <a:off x="1793933" y="1112421"/>
            <a:ext cx="8693433"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t>Barplots</a:t>
            </a:r>
            <a:r>
              <a:rPr lang="en-US" sz="2800" dirty="0"/>
              <a:t> are for for static values</a:t>
            </a:r>
          </a:p>
          <a:p>
            <a:pPr marL="342900" indent="-342900">
              <a:buFont typeface="Arial" panose="020B0604020202020204" pitchFamily="34" charset="0"/>
              <a:buChar char="•"/>
            </a:pPr>
            <a:r>
              <a:rPr lang="en-US" sz="2800" dirty="0"/>
              <a:t>Line graph = dot plot (actual data) + real line (trend)</a:t>
            </a:r>
          </a:p>
          <a:p>
            <a:pPr marL="342900" indent="-342900">
              <a:buFont typeface="Arial" panose="020B0604020202020204" pitchFamily="34" charset="0"/>
              <a:buChar char="•"/>
            </a:pPr>
            <a:r>
              <a:rPr lang="en-US" sz="2800" dirty="0"/>
              <a:t>To track changes along the x-axis (e. g., time)</a:t>
            </a:r>
          </a:p>
        </p:txBody>
      </p:sp>
      <p:sp>
        <p:nvSpPr>
          <p:cNvPr id="18" name="Rectangle 17">
            <a:extLst>
              <a:ext uri="{FF2B5EF4-FFF2-40B4-BE49-F238E27FC236}">
                <a16:creationId xmlns:a16="http://schemas.microsoft.com/office/drawing/2014/main" id="{1B893419-298C-4D9E-876A-E8F0D4955918}"/>
              </a:ext>
            </a:extLst>
          </p:cNvPr>
          <p:cNvSpPr/>
          <p:nvPr/>
        </p:nvSpPr>
        <p:spPr>
          <a:xfrm>
            <a:off x="1395545" y="4672256"/>
            <a:ext cx="228600"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6DB6CA-2B92-4C9F-8A13-F757B5A7E920}"/>
              </a:ext>
            </a:extLst>
          </p:cNvPr>
          <p:cNvSpPr/>
          <p:nvPr/>
        </p:nvSpPr>
        <p:spPr>
          <a:xfrm>
            <a:off x="1862694" y="4672256"/>
            <a:ext cx="228600" cy="957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C5CC11-87B7-4F04-B08A-32CAF0D689AD}"/>
              </a:ext>
            </a:extLst>
          </p:cNvPr>
          <p:cNvSpPr/>
          <p:nvPr/>
        </p:nvSpPr>
        <p:spPr>
          <a:xfrm>
            <a:off x="2329843" y="4454543"/>
            <a:ext cx="228600" cy="1175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D2A5AF4-E979-4FC9-AD01-FFD80ABE1A64}"/>
              </a:ext>
            </a:extLst>
          </p:cNvPr>
          <p:cNvSpPr/>
          <p:nvPr/>
        </p:nvSpPr>
        <p:spPr>
          <a:xfrm>
            <a:off x="2796992" y="4552513"/>
            <a:ext cx="228600" cy="1077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F18E77-BD35-4CB3-96F7-EA8E680F8231}"/>
              </a:ext>
            </a:extLst>
          </p:cNvPr>
          <p:cNvSpPr/>
          <p:nvPr/>
        </p:nvSpPr>
        <p:spPr>
          <a:xfrm>
            <a:off x="3264141" y="4323913"/>
            <a:ext cx="228600" cy="1306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A92334-19E2-4307-BF0A-4B24561F46F1}"/>
              </a:ext>
            </a:extLst>
          </p:cNvPr>
          <p:cNvSpPr/>
          <p:nvPr/>
        </p:nvSpPr>
        <p:spPr>
          <a:xfrm>
            <a:off x="3731290" y="3725199"/>
            <a:ext cx="2286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937DBA-57E4-40EF-9BC5-470A1C1A5BB5}"/>
              </a:ext>
            </a:extLst>
          </p:cNvPr>
          <p:cNvSpPr/>
          <p:nvPr/>
        </p:nvSpPr>
        <p:spPr>
          <a:xfrm>
            <a:off x="4198439" y="3311542"/>
            <a:ext cx="228600" cy="2318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5D7770-5DDC-4BD8-91AE-374FBC377E25}"/>
              </a:ext>
            </a:extLst>
          </p:cNvPr>
          <p:cNvSpPr/>
          <p:nvPr/>
        </p:nvSpPr>
        <p:spPr>
          <a:xfrm>
            <a:off x="4665588" y="4084428"/>
            <a:ext cx="202693" cy="1545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ACAEC6A-795F-4DE6-8AD9-E3DA5909746D}"/>
              </a:ext>
            </a:extLst>
          </p:cNvPr>
          <p:cNvSpPr/>
          <p:nvPr/>
        </p:nvSpPr>
        <p:spPr>
          <a:xfrm>
            <a:off x="5106830" y="3997342"/>
            <a:ext cx="202693" cy="163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DDA1FF4-5DBC-44F3-BB70-518E4B3677AF}"/>
              </a:ext>
            </a:extLst>
          </p:cNvPr>
          <p:cNvSpPr/>
          <p:nvPr/>
        </p:nvSpPr>
        <p:spPr>
          <a:xfrm>
            <a:off x="5548074" y="4552513"/>
            <a:ext cx="147041" cy="1077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0E41A94-09BA-44C9-9DF4-E8AFEC4C7EFE}"/>
              </a:ext>
            </a:extLst>
          </p:cNvPr>
          <p:cNvSpPr txBox="1"/>
          <p:nvPr/>
        </p:nvSpPr>
        <p:spPr>
          <a:xfrm>
            <a:off x="1395545" y="6305965"/>
            <a:ext cx="9409022" cy="523220"/>
          </a:xfrm>
          <a:prstGeom prst="rect">
            <a:avLst/>
          </a:prstGeom>
          <a:noFill/>
        </p:spPr>
        <p:txBody>
          <a:bodyPr wrap="square" rtlCol="0">
            <a:spAutoFit/>
          </a:bodyPr>
          <a:lstStyle/>
          <a:p>
            <a:r>
              <a:rPr lang="en-US" sz="2800" dirty="0"/>
              <a:t>Need to choose between </a:t>
            </a:r>
            <a:r>
              <a:rPr lang="en-US" sz="2800" dirty="0" err="1"/>
              <a:t>barchart</a:t>
            </a:r>
            <a:r>
              <a:rPr lang="en-US" sz="2800" dirty="0"/>
              <a:t> and line graph </a:t>
            </a:r>
            <a:r>
              <a:rPr lang="en-US" sz="2800" dirty="0">
                <a:solidFill>
                  <a:srgbClr val="FF0000"/>
                </a:solidFill>
              </a:rPr>
              <a:t>with purpose</a:t>
            </a:r>
          </a:p>
        </p:txBody>
      </p:sp>
    </p:spTree>
    <p:extLst>
      <p:ext uri="{BB962C8B-B14F-4D97-AF65-F5344CB8AC3E}">
        <p14:creationId xmlns:p14="http://schemas.microsoft.com/office/powerpoint/2010/main" val="3465274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C272-2B49-49DF-B71A-A6100AC24558}"/>
              </a:ext>
            </a:extLst>
          </p:cNvPr>
          <p:cNvSpPr>
            <a:spLocks noGrp="1"/>
          </p:cNvSpPr>
          <p:nvPr>
            <p:ph type="title"/>
          </p:nvPr>
        </p:nvSpPr>
        <p:spPr>
          <a:xfrm>
            <a:off x="0" y="-26894"/>
            <a:ext cx="12192000" cy="1325563"/>
          </a:xfrm>
        </p:spPr>
        <p:txBody>
          <a:bodyPr/>
          <a:lstStyle/>
          <a:p>
            <a:r>
              <a:rPr lang="en-US" dirty="0"/>
              <a:t>A table shows </a:t>
            </a:r>
            <a:r>
              <a:rPr lang="en-US" i="1" dirty="0"/>
              <a:t>detailed</a:t>
            </a:r>
            <a:r>
              <a:rPr lang="en-US" dirty="0"/>
              <a:t> information for a </a:t>
            </a:r>
            <a:r>
              <a:rPr lang="en-US" i="1" dirty="0"/>
              <a:t>limited</a:t>
            </a:r>
            <a:r>
              <a:rPr lang="en-US" dirty="0"/>
              <a:t> number of samples</a:t>
            </a:r>
          </a:p>
        </p:txBody>
      </p:sp>
      <p:graphicFrame>
        <p:nvGraphicFramePr>
          <p:cNvPr id="10" name="Table 9">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2583379720"/>
              </p:ext>
            </p:extLst>
          </p:nvPr>
        </p:nvGraphicFramePr>
        <p:xfrm>
          <a:off x="4277359" y="1582834"/>
          <a:ext cx="7740281" cy="4039020"/>
        </p:xfrm>
        <a:graphic>
          <a:graphicData uri="http://schemas.openxmlformats.org/drawingml/2006/table">
            <a:tbl>
              <a:tblPr>
                <a:tableStyleId>{5C22544A-7EE6-4342-B048-85BDC9FD1C3A}</a:tableStyleId>
              </a:tblPr>
              <a:tblGrid>
                <a:gridCol w="629451">
                  <a:extLst>
                    <a:ext uri="{9D8B030D-6E8A-4147-A177-3AD203B41FA5}">
                      <a16:colId xmlns:a16="http://schemas.microsoft.com/office/drawing/2014/main" val="1644285060"/>
                    </a:ext>
                  </a:extLst>
                </a:gridCol>
                <a:gridCol w="4116185">
                  <a:extLst>
                    <a:ext uri="{9D8B030D-6E8A-4147-A177-3AD203B41FA5}">
                      <a16:colId xmlns:a16="http://schemas.microsoft.com/office/drawing/2014/main" val="3502117996"/>
                    </a:ext>
                  </a:extLst>
                </a:gridCol>
                <a:gridCol w="1967901">
                  <a:extLst>
                    <a:ext uri="{9D8B030D-6E8A-4147-A177-3AD203B41FA5}">
                      <a16:colId xmlns:a16="http://schemas.microsoft.com/office/drawing/2014/main" val="1365035527"/>
                    </a:ext>
                  </a:extLst>
                </a:gridCol>
                <a:gridCol w="1026744">
                  <a:extLst>
                    <a:ext uri="{9D8B030D-6E8A-4147-A177-3AD203B41FA5}">
                      <a16:colId xmlns:a16="http://schemas.microsoft.com/office/drawing/2014/main" val="3096877303"/>
                    </a:ext>
                  </a:extLst>
                </a:gridCol>
              </a:tblGrid>
              <a:tr h="336585">
                <a:tc gridSpan="4">
                  <a:txBody>
                    <a:bodyPr/>
                    <a:lstStyle/>
                    <a:p>
                      <a:pPr algn="l" fontAlgn="b"/>
                      <a:r>
                        <a:rPr lang="en-US" sz="2000" u="none" strike="noStrike" dirty="0">
                          <a:effectLst/>
                        </a:rPr>
                        <a:t>Highest-grossing films</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95553"/>
                  </a:ext>
                </a:extLst>
              </a:tr>
              <a:tr h="336585">
                <a:tc>
                  <a:txBody>
                    <a:bodyPr/>
                    <a:lstStyle/>
                    <a:p>
                      <a:pPr algn="l" fontAlgn="b"/>
                      <a:r>
                        <a:rPr lang="en-US" sz="2000" u="none" strike="noStrike" dirty="0">
                          <a:effectLst/>
                        </a:rPr>
                        <a:t>Rank</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Title</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Gross income</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a:effectLst/>
                        </a:rPr>
                        <a:t>Year</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336585">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Avengers: Endgame</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$2,797,800,564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2019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336585">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Avatar</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$2,789,679,794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2009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336585">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Titanic</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$2,187,463,944 </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1997</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336585">
                <a:tc>
                  <a:txBody>
                    <a:bodyPr/>
                    <a:lstStyle/>
                    <a:p>
                      <a:pPr algn="r"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Star Wars: The Force Awakens</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$2,068,223,624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2015</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336585">
                <a:tc>
                  <a:txBody>
                    <a:bodyPr/>
                    <a:lstStyle/>
                    <a:p>
                      <a:pPr algn="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Avengers: Infinity War</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$2,048,359,754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2018</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r h="336585">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Jurassic World</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$1,671,713,208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2015</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187120"/>
                  </a:ext>
                </a:extLst>
              </a:tr>
              <a:tr h="336585">
                <a:tc>
                  <a:txBody>
                    <a:bodyPr/>
                    <a:lstStyle/>
                    <a:p>
                      <a:pPr algn="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The Lion King film currently playing</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$1,654,637,574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a:effectLst/>
                        </a:rPr>
                        <a:t>2019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2299747"/>
                  </a:ext>
                </a:extLst>
              </a:tr>
              <a:tr h="336585">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The Avengers</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$1,518,812,988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2012</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985858"/>
                  </a:ext>
                </a:extLst>
              </a:tr>
              <a:tr h="336585">
                <a:tc>
                  <a:txBody>
                    <a:bodyPr/>
                    <a:lstStyle/>
                    <a:p>
                      <a:pPr algn="r"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Furious 7</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$1,516,045,911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2015</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107412"/>
                  </a:ext>
                </a:extLst>
              </a:tr>
              <a:tr h="336585">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000" u="none" strike="noStrike" dirty="0">
                          <a:effectLst/>
                        </a:rPr>
                        <a:t>Avengers: Age of Ultron</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$1,405,403,694 </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2000" u="none" strike="noStrike" dirty="0">
                          <a:effectLst/>
                        </a:rPr>
                        <a:t>2015</a:t>
                      </a:r>
                      <a:endParaRPr lang="en-US" sz="20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5781614"/>
                  </a:ext>
                </a:extLst>
              </a:tr>
            </a:tbl>
          </a:graphicData>
        </a:graphic>
      </p:graphicFrame>
      <p:sp>
        <p:nvSpPr>
          <p:cNvPr id="3" name="Rectangle 2"/>
          <p:cNvSpPr/>
          <p:nvPr/>
        </p:nvSpPr>
        <p:spPr>
          <a:xfrm>
            <a:off x="6345271" y="5621854"/>
            <a:ext cx="5846729" cy="369332"/>
          </a:xfrm>
          <a:prstGeom prst="rect">
            <a:avLst/>
          </a:prstGeom>
        </p:spPr>
        <p:txBody>
          <a:bodyPr wrap="none">
            <a:spAutoFit/>
          </a:bodyPr>
          <a:lstStyle/>
          <a:p>
            <a:r>
              <a:rPr lang="en-US" dirty="0"/>
              <a:t>https://en.wikipedia.org/wiki/List_of_highest-grossing_films</a:t>
            </a:r>
          </a:p>
        </p:txBody>
      </p:sp>
      <p:sp>
        <p:nvSpPr>
          <p:cNvPr id="5" name="TextBox 4"/>
          <p:cNvSpPr txBox="1"/>
          <p:nvPr/>
        </p:nvSpPr>
        <p:spPr>
          <a:xfrm>
            <a:off x="82920" y="1582834"/>
            <a:ext cx="407719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Describe experiment or clinical data, thus important for data-oriented papers (clinical journals)</a:t>
            </a:r>
          </a:p>
          <a:p>
            <a:pPr marL="342900" indent="-342900">
              <a:buFont typeface="Arial" panose="020B0604020202020204" pitchFamily="34" charset="0"/>
              <a:buChar char="•"/>
            </a:pPr>
            <a:r>
              <a:rPr lang="en-US" sz="2400" dirty="0"/>
              <a:t>Row and column are usually </a:t>
            </a:r>
            <a:r>
              <a:rPr lang="en-US" sz="2400" i="1" dirty="0"/>
              <a:t>not</a:t>
            </a:r>
            <a:r>
              <a:rPr lang="en-US" sz="2400" dirty="0"/>
              <a:t> interchangeable</a:t>
            </a:r>
          </a:p>
          <a:p>
            <a:pPr marL="342900" indent="-342900">
              <a:buFont typeface="Arial" panose="020B0604020202020204" pitchFamily="34" charset="0"/>
              <a:buChar char="•"/>
            </a:pPr>
            <a:r>
              <a:rPr lang="en-US" sz="2400" dirty="0"/>
              <a:t>Row: an observation (e.g., a sample)</a:t>
            </a:r>
          </a:p>
          <a:p>
            <a:pPr marL="342900" indent="-342900">
              <a:buFont typeface="Arial" panose="020B0604020202020204" pitchFamily="34" charset="0"/>
              <a:buChar char="•"/>
            </a:pPr>
            <a:r>
              <a:rPr lang="en-US" sz="2400" dirty="0"/>
              <a:t>Column: feature of the data</a:t>
            </a:r>
          </a:p>
        </p:txBody>
      </p:sp>
    </p:spTree>
    <p:extLst>
      <p:ext uri="{BB962C8B-B14F-4D97-AF65-F5344CB8AC3E}">
        <p14:creationId xmlns:p14="http://schemas.microsoft.com/office/powerpoint/2010/main" val="294625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Include a zero baseline if possible</a:t>
            </a:r>
          </a:p>
        </p:txBody>
      </p:sp>
      <p:pic>
        <p:nvPicPr>
          <p:cNvPr id="5" name="Picture 4">
            <a:extLst>
              <a:ext uri="{FF2B5EF4-FFF2-40B4-BE49-F238E27FC236}">
                <a16:creationId xmlns:a16="http://schemas.microsoft.com/office/drawing/2014/main" id="{5BC2664C-BB46-40E7-AA18-160E52AC9101}"/>
              </a:ext>
            </a:extLst>
          </p:cNvPr>
          <p:cNvPicPr>
            <a:picLocks noChangeAspect="1"/>
          </p:cNvPicPr>
          <p:nvPr/>
        </p:nvPicPr>
        <p:blipFill>
          <a:blip r:embed="rId3"/>
          <a:stretch>
            <a:fillRect/>
          </a:stretch>
        </p:blipFill>
        <p:spPr>
          <a:xfrm>
            <a:off x="5807731" y="2055813"/>
            <a:ext cx="6072501" cy="4423064"/>
          </a:xfrm>
          <a:prstGeom prst="rect">
            <a:avLst/>
          </a:prstGeom>
        </p:spPr>
      </p:pic>
      <p:pic>
        <p:nvPicPr>
          <p:cNvPr id="6" name="Picture 5"/>
          <p:cNvPicPr>
            <a:picLocks noChangeAspect="1"/>
          </p:cNvPicPr>
          <p:nvPr/>
        </p:nvPicPr>
        <p:blipFill>
          <a:blip r:embed="rId4"/>
          <a:stretch>
            <a:fillRect/>
          </a:stretch>
        </p:blipFill>
        <p:spPr>
          <a:xfrm>
            <a:off x="195268" y="2212743"/>
            <a:ext cx="5800725" cy="4156773"/>
          </a:xfrm>
          <a:prstGeom prst="rect">
            <a:avLst/>
          </a:prstGeom>
        </p:spPr>
      </p:pic>
      <p:sp>
        <p:nvSpPr>
          <p:cNvPr id="7" name="Rectangle 6">
            <a:extLst>
              <a:ext uri="{FF2B5EF4-FFF2-40B4-BE49-F238E27FC236}">
                <a16:creationId xmlns:a16="http://schemas.microsoft.com/office/drawing/2014/main" id="{B84E4F38-5C10-486B-A1FC-9AF188D73CD6}"/>
              </a:ext>
            </a:extLst>
          </p:cNvPr>
          <p:cNvSpPr/>
          <p:nvPr/>
        </p:nvSpPr>
        <p:spPr>
          <a:xfrm>
            <a:off x="8832279" y="6478877"/>
            <a:ext cx="3346557" cy="369332"/>
          </a:xfrm>
          <a:prstGeom prst="rect">
            <a:avLst/>
          </a:prstGeom>
        </p:spPr>
        <p:txBody>
          <a:bodyPr wrap="none">
            <a:spAutoFit/>
          </a:bodyPr>
          <a:lstStyle/>
          <a:p>
            <a:r>
              <a:rPr lang="en-US" dirty="0"/>
              <a:t>Adapted from </a:t>
            </a:r>
            <a:r>
              <a:rPr lang="en-US" dirty="0" err="1"/>
              <a:t>Datavizproject.com</a:t>
            </a:r>
            <a:endParaRPr lang="en-US" dirty="0"/>
          </a:p>
        </p:txBody>
      </p:sp>
      <p:sp>
        <p:nvSpPr>
          <p:cNvPr id="8" name="TextBox 7">
            <a:extLst>
              <a:ext uri="{FF2B5EF4-FFF2-40B4-BE49-F238E27FC236}">
                <a16:creationId xmlns:a16="http://schemas.microsoft.com/office/drawing/2014/main" id="{A298AEF2-97BB-4E08-AB00-0BEC3430BD9A}"/>
              </a:ext>
            </a:extLst>
          </p:cNvPr>
          <p:cNvSpPr txBox="1"/>
          <p:nvPr/>
        </p:nvSpPr>
        <p:spPr>
          <a:xfrm>
            <a:off x="435296" y="1180171"/>
            <a:ext cx="11677364" cy="954107"/>
          </a:xfrm>
          <a:prstGeom prst="rect">
            <a:avLst/>
          </a:prstGeom>
          <a:noFill/>
        </p:spPr>
        <p:txBody>
          <a:bodyPr wrap="none" rtlCol="0">
            <a:spAutoFit/>
          </a:bodyPr>
          <a:lstStyle/>
          <a:p>
            <a:pPr marL="342900" indent="-342900">
              <a:buFont typeface="Arial" panose="020B0604020202020204" pitchFamily="34" charset="0"/>
              <a:buChar char="•"/>
            </a:pPr>
            <a:r>
              <a:rPr lang="en-US" sz="2800" dirty="0"/>
              <a:t>A </a:t>
            </a:r>
            <a:r>
              <a:rPr lang="en-US" sz="2800" dirty="0" err="1"/>
              <a:t>linegraph</a:t>
            </a:r>
            <a:r>
              <a:rPr lang="en-US" sz="2800" dirty="0"/>
              <a:t> does not strictly have to </a:t>
            </a:r>
          </a:p>
          <a:p>
            <a:pPr marL="342900" indent="-342900">
              <a:buFont typeface="Arial" panose="020B0604020202020204" pitchFamily="34" charset="0"/>
              <a:buChar char="•"/>
            </a:pPr>
            <a:r>
              <a:rPr lang="en-US" sz="2800" dirty="0"/>
              <a:t>But better if it does (e.g., compare y-values for x=3 and x=7 in the two plots)</a:t>
            </a:r>
          </a:p>
        </p:txBody>
      </p:sp>
    </p:spTree>
    <p:extLst>
      <p:ext uri="{BB962C8B-B14F-4D97-AF65-F5344CB8AC3E}">
        <p14:creationId xmlns:p14="http://schemas.microsoft.com/office/powerpoint/2010/main" val="267844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237" y="-7607"/>
            <a:ext cx="10515600" cy="1325563"/>
          </a:xfrm>
        </p:spPr>
        <p:txBody>
          <a:bodyPr/>
          <a:lstStyle/>
          <a:p>
            <a:r>
              <a:rPr lang="en-US"/>
              <a:t>If not possible, truncate the axis </a:t>
            </a:r>
          </a:p>
        </p:txBody>
      </p:sp>
      <p:pic>
        <p:nvPicPr>
          <p:cNvPr id="3" name="Picture 2"/>
          <p:cNvPicPr>
            <a:picLocks noChangeAspect="1"/>
          </p:cNvPicPr>
          <p:nvPr/>
        </p:nvPicPr>
        <p:blipFill>
          <a:blip r:embed="rId3"/>
          <a:stretch>
            <a:fillRect/>
          </a:stretch>
        </p:blipFill>
        <p:spPr>
          <a:xfrm>
            <a:off x="650113" y="2536444"/>
            <a:ext cx="5230358" cy="3812095"/>
          </a:xfrm>
          <a:prstGeom prst="rect">
            <a:avLst/>
          </a:prstGeom>
        </p:spPr>
      </p:pic>
      <p:grpSp>
        <p:nvGrpSpPr>
          <p:cNvPr id="26" name="Group 25"/>
          <p:cNvGrpSpPr/>
          <p:nvPr/>
        </p:nvGrpSpPr>
        <p:grpSpPr>
          <a:xfrm>
            <a:off x="6325859" y="2418309"/>
            <a:ext cx="5419520" cy="4033753"/>
            <a:chOff x="6213037" y="1379135"/>
            <a:chExt cx="6072501" cy="4460269"/>
          </a:xfrm>
        </p:grpSpPr>
        <p:pic>
          <p:nvPicPr>
            <p:cNvPr id="6" name="Picture 5">
              <a:extLst>
                <a:ext uri="{FF2B5EF4-FFF2-40B4-BE49-F238E27FC236}">
                  <a16:creationId xmlns:a16="http://schemas.microsoft.com/office/drawing/2014/main" id="{5BC2664C-BB46-40E7-AA18-160E52AC9101}"/>
                </a:ext>
              </a:extLst>
            </p:cNvPr>
            <p:cNvPicPr>
              <a:picLocks noChangeAspect="1"/>
            </p:cNvPicPr>
            <p:nvPr/>
          </p:nvPicPr>
          <p:blipFill>
            <a:blip r:embed="rId4"/>
            <a:stretch>
              <a:fillRect/>
            </a:stretch>
          </p:blipFill>
          <p:spPr>
            <a:xfrm>
              <a:off x="6213037" y="1416340"/>
              <a:ext cx="6072501" cy="4423064"/>
            </a:xfrm>
            <a:prstGeom prst="rect">
              <a:avLst/>
            </a:prstGeom>
          </p:spPr>
        </p:pic>
        <p:sp>
          <p:nvSpPr>
            <p:cNvPr id="14" name="Rectangle 13"/>
            <p:cNvSpPr/>
            <p:nvPr/>
          </p:nvSpPr>
          <p:spPr>
            <a:xfrm>
              <a:off x="11817752" y="3865944"/>
              <a:ext cx="289367" cy="312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1933499" y="1690688"/>
              <a:ext cx="34724" cy="34253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921661" y="4687747"/>
              <a:ext cx="5185458" cy="219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6921661" y="4560426"/>
              <a:ext cx="324091" cy="2488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958311" y="4747551"/>
              <a:ext cx="324091" cy="2488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787827" y="4563319"/>
              <a:ext cx="324091" cy="2488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824477" y="4750444"/>
              <a:ext cx="324091" cy="2488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06347" y="1379135"/>
              <a:ext cx="383519" cy="330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521679" y="4292901"/>
              <a:ext cx="535724" cy="369332"/>
            </a:xfrm>
            <a:prstGeom prst="rect">
              <a:avLst/>
            </a:prstGeom>
            <a:noFill/>
          </p:spPr>
          <p:txBody>
            <a:bodyPr wrap="none" rtlCol="0">
              <a:spAutoFit/>
            </a:bodyPr>
            <a:lstStyle/>
            <a:p>
              <a:r>
                <a:rPr lang="en-US"/>
                <a:t>600</a:t>
              </a:r>
            </a:p>
          </p:txBody>
        </p:sp>
        <p:sp>
          <p:nvSpPr>
            <p:cNvPr id="23" name="TextBox 22"/>
            <p:cNvSpPr txBox="1"/>
            <p:nvPr/>
          </p:nvSpPr>
          <p:spPr>
            <a:xfrm>
              <a:off x="6508714" y="2997269"/>
              <a:ext cx="535724" cy="369332"/>
            </a:xfrm>
            <a:prstGeom prst="rect">
              <a:avLst/>
            </a:prstGeom>
            <a:noFill/>
          </p:spPr>
          <p:txBody>
            <a:bodyPr wrap="none" rtlCol="0">
              <a:spAutoFit/>
            </a:bodyPr>
            <a:lstStyle/>
            <a:p>
              <a:r>
                <a:rPr lang="en-US"/>
                <a:t>800</a:t>
              </a:r>
            </a:p>
          </p:txBody>
        </p:sp>
        <p:sp>
          <p:nvSpPr>
            <p:cNvPr id="24" name="TextBox 23"/>
            <p:cNvSpPr txBox="1"/>
            <p:nvPr/>
          </p:nvSpPr>
          <p:spPr>
            <a:xfrm>
              <a:off x="6394361" y="1725275"/>
              <a:ext cx="652743" cy="369332"/>
            </a:xfrm>
            <a:prstGeom prst="rect">
              <a:avLst/>
            </a:prstGeom>
            <a:noFill/>
          </p:spPr>
          <p:txBody>
            <a:bodyPr wrap="none" rtlCol="0">
              <a:spAutoFit/>
            </a:bodyPr>
            <a:lstStyle/>
            <a:p>
              <a:r>
                <a:rPr lang="en-US"/>
                <a:t>1000</a:t>
              </a:r>
            </a:p>
          </p:txBody>
        </p:sp>
      </p:grpSp>
      <p:sp>
        <p:nvSpPr>
          <p:cNvPr id="25" name="Rectangle 24">
            <a:extLst>
              <a:ext uri="{FF2B5EF4-FFF2-40B4-BE49-F238E27FC236}">
                <a16:creationId xmlns:a16="http://schemas.microsoft.com/office/drawing/2014/main" id="{B84E4F38-5C10-486B-A1FC-9AF188D73CD6}"/>
              </a:ext>
            </a:extLst>
          </p:cNvPr>
          <p:cNvSpPr/>
          <p:nvPr/>
        </p:nvSpPr>
        <p:spPr>
          <a:xfrm>
            <a:off x="8832279" y="6478877"/>
            <a:ext cx="3346557" cy="369332"/>
          </a:xfrm>
          <a:prstGeom prst="rect">
            <a:avLst/>
          </a:prstGeom>
        </p:spPr>
        <p:txBody>
          <a:bodyPr wrap="none">
            <a:spAutoFit/>
          </a:bodyPr>
          <a:lstStyle/>
          <a:p>
            <a:r>
              <a:rPr lang="en-US"/>
              <a:t>Adapted from Datavizproject.com</a:t>
            </a:r>
            <a:endParaRPr lang="en-US" dirty="0"/>
          </a:p>
        </p:txBody>
      </p:sp>
      <p:sp>
        <p:nvSpPr>
          <p:cNvPr id="27" name="TextBox 26">
            <a:extLst>
              <a:ext uri="{FF2B5EF4-FFF2-40B4-BE49-F238E27FC236}">
                <a16:creationId xmlns:a16="http://schemas.microsoft.com/office/drawing/2014/main" id="{A298AEF2-97BB-4E08-AB00-0BEC3430BD9A}"/>
              </a:ext>
            </a:extLst>
          </p:cNvPr>
          <p:cNvSpPr txBox="1"/>
          <p:nvPr/>
        </p:nvSpPr>
        <p:spPr>
          <a:xfrm>
            <a:off x="3265292" y="1081561"/>
            <a:ext cx="4730013" cy="1384995"/>
          </a:xfrm>
          <a:prstGeom prst="rect">
            <a:avLst/>
          </a:prstGeom>
          <a:noFill/>
        </p:spPr>
        <p:txBody>
          <a:bodyPr wrap="none" rtlCol="0">
            <a:spAutoFit/>
          </a:bodyPr>
          <a:lstStyle/>
          <a:p>
            <a:r>
              <a:rPr lang="en-US" sz="2800" dirty="0"/>
              <a:t>It is not possible when, e.g.,</a:t>
            </a:r>
          </a:p>
          <a:p>
            <a:pPr marL="342900" indent="-342900">
              <a:buFont typeface="Arial" panose="020B0604020202020204" pitchFamily="34" charset="0"/>
              <a:buChar char="•"/>
            </a:pPr>
            <a:r>
              <a:rPr lang="en-US" sz="2800" dirty="0"/>
              <a:t>All data uniformly far from 0 </a:t>
            </a:r>
          </a:p>
          <a:p>
            <a:pPr marL="342900" indent="-342900">
              <a:buFont typeface="Arial" panose="020B0604020202020204" pitchFamily="34" charset="0"/>
              <a:buChar char="•"/>
            </a:pPr>
            <a:r>
              <a:rPr lang="en-US" sz="2800" dirty="0"/>
              <a:t>Small fluctuations matter</a:t>
            </a:r>
          </a:p>
        </p:txBody>
      </p:sp>
    </p:spTree>
    <p:extLst>
      <p:ext uri="{BB962C8B-B14F-4D97-AF65-F5344CB8AC3E}">
        <p14:creationId xmlns:p14="http://schemas.microsoft.com/office/powerpoint/2010/main" val="75573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6383421" y="2507763"/>
            <a:ext cx="5276141" cy="3605593"/>
            <a:chOff x="5582613" y="1733951"/>
            <a:chExt cx="6076950" cy="4419600"/>
          </a:xfrm>
        </p:grpSpPr>
        <p:pic>
          <p:nvPicPr>
            <p:cNvPr id="6" name="Picture 5"/>
            <p:cNvPicPr>
              <a:picLocks noChangeAspect="1"/>
            </p:cNvPicPr>
            <p:nvPr/>
          </p:nvPicPr>
          <p:blipFill>
            <a:blip r:embed="rId3"/>
            <a:stretch>
              <a:fillRect/>
            </a:stretch>
          </p:blipFill>
          <p:spPr>
            <a:xfrm>
              <a:off x="5582613" y="1733951"/>
              <a:ext cx="6076950" cy="4419600"/>
            </a:xfrm>
            <a:prstGeom prst="rect">
              <a:avLst/>
            </a:prstGeom>
          </p:spPr>
        </p:pic>
        <p:cxnSp>
          <p:nvCxnSpPr>
            <p:cNvPr id="12" name="Straight Connector 11"/>
            <p:cNvCxnSpPr/>
            <p:nvPr/>
          </p:nvCxnSpPr>
          <p:spPr>
            <a:xfrm>
              <a:off x="6307054" y="520677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307054" y="457431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07054" y="394185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07054" y="330939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07054" y="489054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07054" y="425808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07054" y="362562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314674" y="330939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14674" y="267693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314674" y="299316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14674" y="236070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99023" y="5257152"/>
            <a:ext cx="301686" cy="369332"/>
          </a:xfrm>
          <a:prstGeom prst="rect">
            <a:avLst/>
          </a:prstGeom>
          <a:noFill/>
        </p:spPr>
        <p:txBody>
          <a:bodyPr wrap="square" rtlCol="0">
            <a:spAutoFit/>
          </a:bodyPr>
          <a:lstStyle/>
          <a:p>
            <a:r>
              <a:rPr lang="en-US"/>
              <a:t>0</a:t>
            </a:r>
          </a:p>
        </p:txBody>
      </p:sp>
      <p:grpSp>
        <p:nvGrpSpPr>
          <p:cNvPr id="33" name="Group 32"/>
          <p:cNvGrpSpPr/>
          <p:nvPr/>
        </p:nvGrpSpPr>
        <p:grpSpPr>
          <a:xfrm>
            <a:off x="1020932" y="2708011"/>
            <a:ext cx="4637000" cy="3271454"/>
            <a:chOff x="1020932" y="2748205"/>
            <a:chExt cx="4637000" cy="3271454"/>
          </a:xfrm>
        </p:grpSpPr>
        <p:grpSp>
          <p:nvGrpSpPr>
            <p:cNvPr id="23" name="Group 22"/>
            <p:cNvGrpSpPr/>
            <p:nvPr/>
          </p:nvGrpSpPr>
          <p:grpSpPr>
            <a:xfrm>
              <a:off x="1041722" y="2748205"/>
              <a:ext cx="4616210" cy="3271454"/>
              <a:chOff x="607294" y="2097226"/>
              <a:chExt cx="5316855" cy="4010025"/>
            </a:xfrm>
          </p:grpSpPr>
          <p:pic>
            <p:nvPicPr>
              <p:cNvPr id="4" name="Picture 3"/>
              <p:cNvPicPr>
                <a:picLocks noChangeAspect="1"/>
              </p:cNvPicPr>
              <p:nvPr/>
            </p:nvPicPr>
            <p:blipFill>
              <a:blip r:embed="rId4"/>
              <a:stretch>
                <a:fillRect/>
              </a:stretch>
            </p:blipFill>
            <p:spPr>
              <a:xfrm>
                <a:off x="675874" y="2097226"/>
                <a:ext cx="5248275" cy="4010025"/>
              </a:xfrm>
              <a:prstGeom prst="rect">
                <a:avLst/>
              </a:prstGeom>
            </p:spPr>
          </p:pic>
          <p:cxnSp>
            <p:nvCxnSpPr>
              <p:cNvPr id="8" name="Straight Connector 7"/>
              <p:cNvCxnSpPr/>
              <p:nvPr/>
            </p:nvCxnSpPr>
            <p:spPr>
              <a:xfrm>
                <a:off x="607294" y="475719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7294" y="412473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4914" y="349227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7294" y="2859815"/>
                <a:ext cx="1623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a:off x="1020932" y="5479435"/>
              <a:ext cx="171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564985" y="4693398"/>
            <a:ext cx="535724" cy="369332"/>
          </a:xfrm>
          <a:prstGeom prst="rect">
            <a:avLst/>
          </a:prstGeom>
          <a:noFill/>
        </p:spPr>
        <p:txBody>
          <a:bodyPr wrap="square" rtlCol="0">
            <a:spAutoFit/>
          </a:bodyPr>
          <a:lstStyle/>
          <a:p>
            <a:r>
              <a:rPr lang="en-US"/>
              <a:t>200</a:t>
            </a:r>
          </a:p>
        </p:txBody>
      </p:sp>
      <p:sp>
        <p:nvSpPr>
          <p:cNvPr id="29" name="TextBox 28"/>
          <p:cNvSpPr txBox="1"/>
          <p:nvPr/>
        </p:nvSpPr>
        <p:spPr>
          <a:xfrm>
            <a:off x="564985" y="4178330"/>
            <a:ext cx="535724" cy="369332"/>
          </a:xfrm>
          <a:prstGeom prst="rect">
            <a:avLst/>
          </a:prstGeom>
          <a:noFill/>
        </p:spPr>
        <p:txBody>
          <a:bodyPr wrap="square" rtlCol="0">
            <a:spAutoFit/>
          </a:bodyPr>
          <a:lstStyle/>
          <a:p>
            <a:r>
              <a:rPr lang="en-US"/>
              <a:t>400</a:t>
            </a:r>
          </a:p>
        </p:txBody>
      </p:sp>
      <p:sp>
        <p:nvSpPr>
          <p:cNvPr id="30" name="TextBox 29"/>
          <p:cNvSpPr txBox="1"/>
          <p:nvPr/>
        </p:nvSpPr>
        <p:spPr>
          <a:xfrm>
            <a:off x="564985" y="3681694"/>
            <a:ext cx="535724" cy="369332"/>
          </a:xfrm>
          <a:prstGeom prst="rect">
            <a:avLst/>
          </a:prstGeom>
          <a:noFill/>
        </p:spPr>
        <p:txBody>
          <a:bodyPr wrap="square" rtlCol="0">
            <a:spAutoFit/>
          </a:bodyPr>
          <a:lstStyle/>
          <a:p>
            <a:r>
              <a:rPr lang="en-US"/>
              <a:t>600</a:t>
            </a:r>
          </a:p>
        </p:txBody>
      </p:sp>
      <p:sp>
        <p:nvSpPr>
          <p:cNvPr id="31" name="TextBox 30"/>
          <p:cNvSpPr txBox="1"/>
          <p:nvPr/>
        </p:nvSpPr>
        <p:spPr>
          <a:xfrm>
            <a:off x="564985" y="3187037"/>
            <a:ext cx="535724" cy="369332"/>
          </a:xfrm>
          <a:prstGeom prst="rect">
            <a:avLst/>
          </a:prstGeom>
          <a:noFill/>
        </p:spPr>
        <p:txBody>
          <a:bodyPr wrap="square" rtlCol="0">
            <a:spAutoFit/>
          </a:bodyPr>
          <a:lstStyle/>
          <a:p>
            <a:r>
              <a:rPr lang="en-US"/>
              <a:t>800</a:t>
            </a:r>
          </a:p>
        </p:txBody>
      </p:sp>
      <p:sp>
        <p:nvSpPr>
          <p:cNvPr id="34" name="TextBox 33"/>
          <p:cNvSpPr txBox="1"/>
          <p:nvPr/>
        </p:nvSpPr>
        <p:spPr>
          <a:xfrm>
            <a:off x="6786791" y="5402367"/>
            <a:ext cx="301686" cy="369332"/>
          </a:xfrm>
          <a:prstGeom prst="rect">
            <a:avLst/>
          </a:prstGeom>
          <a:noFill/>
        </p:spPr>
        <p:txBody>
          <a:bodyPr wrap="square" rtlCol="0">
            <a:spAutoFit/>
          </a:bodyPr>
          <a:lstStyle/>
          <a:p>
            <a:r>
              <a:rPr lang="en-US"/>
              <a:t>0</a:t>
            </a:r>
          </a:p>
        </p:txBody>
      </p:sp>
      <p:sp>
        <p:nvSpPr>
          <p:cNvPr id="35" name="TextBox 34"/>
          <p:cNvSpPr txBox="1"/>
          <p:nvPr/>
        </p:nvSpPr>
        <p:spPr>
          <a:xfrm>
            <a:off x="6552753" y="4892403"/>
            <a:ext cx="535724" cy="369332"/>
          </a:xfrm>
          <a:prstGeom prst="rect">
            <a:avLst/>
          </a:prstGeom>
          <a:noFill/>
        </p:spPr>
        <p:txBody>
          <a:bodyPr wrap="square" rtlCol="0">
            <a:spAutoFit/>
          </a:bodyPr>
          <a:lstStyle/>
          <a:p>
            <a:r>
              <a:rPr lang="en-US"/>
              <a:t>400</a:t>
            </a:r>
          </a:p>
        </p:txBody>
      </p:sp>
      <p:sp>
        <p:nvSpPr>
          <p:cNvPr id="36" name="TextBox 35"/>
          <p:cNvSpPr txBox="1"/>
          <p:nvPr/>
        </p:nvSpPr>
        <p:spPr>
          <a:xfrm>
            <a:off x="6552753" y="4395265"/>
            <a:ext cx="535724" cy="369332"/>
          </a:xfrm>
          <a:prstGeom prst="rect">
            <a:avLst/>
          </a:prstGeom>
          <a:noFill/>
        </p:spPr>
        <p:txBody>
          <a:bodyPr wrap="square" rtlCol="0">
            <a:spAutoFit/>
          </a:bodyPr>
          <a:lstStyle/>
          <a:p>
            <a:r>
              <a:rPr lang="en-US"/>
              <a:t>800</a:t>
            </a:r>
          </a:p>
        </p:txBody>
      </p:sp>
      <p:sp>
        <p:nvSpPr>
          <p:cNvPr id="37" name="TextBox 36"/>
          <p:cNvSpPr txBox="1"/>
          <p:nvPr/>
        </p:nvSpPr>
        <p:spPr>
          <a:xfrm>
            <a:off x="6383421" y="3826909"/>
            <a:ext cx="705056" cy="369332"/>
          </a:xfrm>
          <a:prstGeom prst="rect">
            <a:avLst/>
          </a:prstGeom>
          <a:noFill/>
        </p:spPr>
        <p:txBody>
          <a:bodyPr wrap="square" rtlCol="0">
            <a:spAutoFit/>
          </a:bodyPr>
          <a:lstStyle/>
          <a:p>
            <a:r>
              <a:rPr lang="en-US"/>
              <a:t>1200</a:t>
            </a:r>
          </a:p>
        </p:txBody>
      </p:sp>
      <p:sp>
        <p:nvSpPr>
          <p:cNvPr id="38" name="TextBox 37"/>
          <p:cNvSpPr txBox="1"/>
          <p:nvPr/>
        </p:nvSpPr>
        <p:spPr>
          <a:xfrm>
            <a:off x="6383421" y="3332252"/>
            <a:ext cx="705056" cy="369332"/>
          </a:xfrm>
          <a:prstGeom prst="rect">
            <a:avLst/>
          </a:prstGeom>
          <a:noFill/>
        </p:spPr>
        <p:txBody>
          <a:bodyPr wrap="square" rtlCol="0">
            <a:spAutoFit/>
          </a:bodyPr>
          <a:lstStyle/>
          <a:p>
            <a:r>
              <a:rPr lang="en-US"/>
              <a:t>1600</a:t>
            </a:r>
          </a:p>
        </p:txBody>
      </p:sp>
      <p:cxnSp>
        <p:nvCxnSpPr>
          <p:cNvPr id="39" name="Straight Connector 38"/>
          <p:cNvCxnSpPr/>
          <p:nvPr/>
        </p:nvCxnSpPr>
        <p:spPr>
          <a:xfrm>
            <a:off x="6989408" y="5528886"/>
            <a:ext cx="171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itle 1"/>
          <p:cNvSpPr txBox="1">
            <a:spLocks/>
          </p:cNvSpPr>
          <p:nvPr/>
        </p:nvSpPr>
        <p:spPr>
          <a:xfrm>
            <a:off x="955237" y="-76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Use the right y-axis limit</a:t>
            </a:r>
          </a:p>
        </p:txBody>
      </p:sp>
      <p:sp>
        <p:nvSpPr>
          <p:cNvPr id="42" name="TextBox 41">
            <a:extLst>
              <a:ext uri="{FF2B5EF4-FFF2-40B4-BE49-F238E27FC236}">
                <a16:creationId xmlns:a16="http://schemas.microsoft.com/office/drawing/2014/main" id="{A298AEF2-97BB-4E08-AB00-0BEC3430BD9A}"/>
              </a:ext>
            </a:extLst>
          </p:cNvPr>
          <p:cNvSpPr txBox="1"/>
          <p:nvPr/>
        </p:nvSpPr>
        <p:spPr>
          <a:xfrm>
            <a:off x="1679039" y="1522952"/>
            <a:ext cx="9179244"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t>Ideally, the </a:t>
            </a:r>
            <a:r>
              <a:rPr lang="en-US" sz="2800" dirty="0" err="1"/>
              <a:t>linegraph</a:t>
            </a:r>
            <a:r>
              <a:rPr lang="en-US" sz="2800" dirty="0"/>
              <a:t> takes up 2/3 of the y-axis’s total scale</a:t>
            </a:r>
          </a:p>
          <a:p>
            <a:pPr marL="457200" indent="-457200">
              <a:buFont typeface="Arial" panose="020B0604020202020204" pitchFamily="34" charset="0"/>
              <a:buChar char="•"/>
            </a:pPr>
            <a:r>
              <a:rPr lang="en-US" sz="2800" dirty="0"/>
              <a:t>If not, you can modify the scale</a:t>
            </a:r>
          </a:p>
        </p:txBody>
      </p:sp>
      <p:sp>
        <p:nvSpPr>
          <p:cNvPr id="43" name="Rectangle 42">
            <a:extLst>
              <a:ext uri="{FF2B5EF4-FFF2-40B4-BE49-F238E27FC236}">
                <a16:creationId xmlns:a16="http://schemas.microsoft.com/office/drawing/2014/main" id="{B84E4F38-5C10-486B-A1FC-9AF188D73CD6}"/>
              </a:ext>
            </a:extLst>
          </p:cNvPr>
          <p:cNvSpPr/>
          <p:nvPr/>
        </p:nvSpPr>
        <p:spPr>
          <a:xfrm>
            <a:off x="8832279" y="6478877"/>
            <a:ext cx="3346557" cy="369332"/>
          </a:xfrm>
          <a:prstGeom prst="rect">
            <a:avLst/>
          </a:prstGeom>
        </p:spPr>
        <p:txBody>
          <a:bodyPr wrap="none">
            <a:spAutoFit/>
          </a:bodyPr>
          <a:lstStyle/>
          <a:p>
            <a:r>
              <a:rPr lang="en-US"/>
              <a:t>Adapted from Datavizproject.com</a:t>
            </a:r>
            <a:endParaRPr lang="en-US" dirty="0"/>
          </a:p>
        </p:txBody>
      </p:sp>
    </p:spTree>
    <p:extLst>
      <p:ext uri="{BB962C8B-B14F-4D97-AF65-F5344CB8AC3E}">
        <p14:creationId xmlns:p14="http://schemas.microsoft.com/office/powerpoint/2010/main" val="4271633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955237" y="-76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Use the right height</a:t>
            </a:r>
          </a:p>
        </p:txBody>
      </p:sp>
      <p:sp>
        <p:nvSpPr>
          <p:cNvPr id="42" name="TextBox 41">
            <a:extLst>
              <a:ext uri="{FF2B5EF4-FFF2-40B4-BE49-F238E27FC236}">
                <a16:creationId xmlns:a16="http://schemas.microsoft.com/office/drawing/2014/main" id="{A298AEF2-97BB-4E08-AB00-0BEC3430BD9A}"/>
              </a:ext>
            </a:extLst>
          </p:cNvPr>
          <p:cNvSpPr txBox="1"/>
          <p:nvPr/>
        </p:nvSpPr>
        <p:spPr>
          <a:xfrm>
            <a:off x="2802556" y="1283807"/>
            <a:ext cx="7402283"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t>If not, you may want to modify the y-axis scale</a:t>
            </a:r>
          </a:p>
          <a:p>
            <a:pPr marL="457200" indent="-457200">
              <a:buFont typeface="Arial" panose="020B0604020202020204" pitchFamily="34" charset="0"/>
              <a:buChar char="•"/>
            </a:pPr>
            <a:r>
              <a:rPr lang="en-US" sz="2800" dirty="0"/>
              <a:t>e.g., use a logarithm (base 10 here)</a:t>
            </a:r>
          </a:p>
        </p:txBody>
      </p:sp>
      <p:graphicFrame>
        <p:nvGraphicFramePr>
          <p:cNvPr id="41" name="Chart 40">
            <a:extLst>
              <a:ext uri="{FF2B5EF4-FFF2-40B4-BE49-F238E27FC236}">
                <a16:creationId xmlns:a16="http://schemas.microsoft.com/office/drawing/2014/main" id="{48101259-90A1-4911-BCF1-A087F0938A2C}"/>
              </a:ext>
            </a:extLst>
          </p:cNvPr>
          <p:cNvGraphicFramePr>
            <a:graphicFrameLocks/>
          </p:cNvGraphicFramePr>
          <p:nvPr>
            <p:extLst>
              <p:ext uri="{D42A27DB-BD31-4B8C-83A1-F6EECF244321}">
                <p14:modId xmlns:p14="http://schemas.microsoft.com/office/powerpoint/2010/main" val="3824000586"/>
              </p:ext>
            </p:extLst>
          </p:nvPr>
        </p:nvGraphicFramePr>
        <p:xfrm>
          <a:off x="1085109" y="2532882"/>
          <a:ext cx="4835418" cy="3120449"/>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1AB40B8-7510-4741-A75C-8BBD1B0CC9CA}"/>
                  </a:ext>
                </a:extLst>
              </p:cNvPr>
              <p:cNvSpPr txBox="1"/>
              <p:nvPr/>
            </p:nvSpPr>
            <p:spPr>
              <a:xfrm>
                <a:off x="1226185" y="5549962"/>
                <a:ext cx="454704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exas</m:t>
                      </m:r>
                      <m:r>
                        <a:rPr lang="en-US" b="0" i="0" smtClean="0">
                          <a:latin typeface="Cambria Math" panose="02040503050406030204" pitchFamily="18" charset="0"/>
                        </a:rPr>
                        <m:t> </m:t>
                      </m:r>
                      <m:r>
                        <m:rPr>
                          <m:sty m:val="p"/>
                        </m:rPr>
                        <a:rPr lang="en-US" b="0" i="0" smtClean="0">
                          <a:latin typeface="Cambria Math" panose="02040503050406030204" pitchFamily="18" charset="0"/>
                        </a:rPr>
                        <m:t>counties</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m:t>
                      </m:r>
                      <m:r>
                        <m:rPr>
                          <m:sty m:val="p"/>
                        </m:rPr>
                        <a:rPr lang="en-US" b="0" i="0" smtClean="0">
                          <a:latin typeface="Cambria Math" panose="02040503050406030204" pitchFamily="18" charset="0"/>
                        </a:rPr>
                        <m:t>most</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m:t>
                      </m:r>
                      <m:r>
                        <m:rPr>
                          <m:sty m:val="p"/>
                        </m:rPr>
                        <a:rPr lang="en-US" b="0" i="0" smtClean="0">
                          <a:latin typeface="Cambria Math" panose="02040503050406030204" pitchFamily="18" charset="0"/>
                        </a:rPr>
                        <m:t>least</m:t>
                      </m:r>
                      <m:r>
                        <a:rPr lang="en-US" b="0" i="0" smtClean="0">
                          <a:latin typeface="Cambria Math" panose="02040503050406030204" pitchFamily="18" charset="0"/>
                        </a:rPr>
                        <m:t> </m:t>
                      </m:r>
                      <m:r>
                        <m:rPr>
                          <m:sty m:val="p"/>
                        </m:rPr>
                        <a:rPr lang="en-US" b="0" i="0" smtClean="0">
                          <a:latin typeface="Cambria Math" panose="02040503050406030204" pitchFamily="18" charset="0"/>
                        </a:rPr>
                        <m:t>populous</m:t>
                      </m:r>
                    </m:oMath>
                  </m:oMathPara>
                </a14:m>
                <a:endParaRPr lang="en-US" dirty="0"/>
              </a:p>
            </p:txBody>
          </p:sp>
        </mc:Choice>
        <mc:Fallback xmlns="">
          <p:sp>
            <p:nvSpPr>
              <p:cNvPr id="44" name="TextBox 43">
                <a:extLst>
                  <a:ext uri="{FF2B5EF4-FFF2-40B4-BE49-F238E27FC236}">
                    <a16:creationId xmlns:a16="http://schemas.microsoft.com/office/drawing/2014/main" id="{81AB40B8-7510-4741-A75C-8BBD1B0CC9CA}"/>
                  </a:ext>
                </a:extLst>
              </p:cNvPr>
              <p:cNvSpPr txBox="1">
                <a:spLocks noRot="1" noChangeAspect="1" noMove="1" noResize="1" noEditPoints="1" noAdjustHandles="1" noChangeArrowheads="1" noChangeShapeType="1" noTextEdit="1"/>
              </p:cNvSpPr>
              <p:nvPr/>
            </p:nvSpPr>
            <p:spPr>
              <a:xfrm>
                <a:off x="1226185" y="5549962"/>
                <a:ext cx="4547045"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422E02-25FC-49BF-8B98-74C80AC8A883}"/>
                  </a:ext>
                </a:extLst>
              </p:cNvPr>
              <p:cNvSpPr txBox="1"/>
              <p:nvPr/>
            </p:nvSpPr>
            <p:spPr>
              <a:xfrm rot="16200000">
                <a:off x="-78268" y="3832913"/>
                <a:ext cx="2031406"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p</m:t>
                      </m:r>
                      <m:r>
                        <m:rPr>
                          <m:sty m:val="p"/>
                        </m:rPr>
                        <a:rPr lang="en-US" b="0" i="0" smtClean="0">
                          <a:latin typeface="Cambria Math" panose="02040503050406030204" pitchFamily="18" charset="0"/>
                        </a:rPr>
                        <m:t>opulation</m:t>
                      </m:r>
                      <m:r>
                        <a:rPr lang="en-US" b="0" i="0" smtClean="0">
                          <a:latin typeface="Cambria Math" panose="02040503050406030204" pitchFamily="18" charset="0"/>
                        </a:rPr>
                        <m:t> </m:t>
                      </m:r>
                      <m:r>
                        <m:rPr>
                          <m:sty m:val="p"/>
                        </m:rPr>
                        <a:rPr lang="en-US" b="0" i="0" smtClean="0">
                          <a:latin typeface="Cambria Math" panose="02040503050406030204" pitchFamily="18" charset="0"/>
                        </a:rPr>
                        <m:t>number</m:t>
                      </m:r>
                    </m:oMath>
                  </m:oMathPara>
                </a14:m>
                <a:endParaRPr lang="en-US" dirty="0"/>
              </a:p>
            </p:txBody>
          </p:sp>
        </mc:Choice>
        <mc:Fallback xmlns="">
          <p:sp>
            <p:nvSpPr>
              <p:cNvPr id="45" name="TextBox 44">
                <a:extLst>
                  <a:ext uri="{FF2B5EF4-FFF2-40B4-BE49-F238E27FC236}">
                    <a16:creationId xmlns:a16="http://schemas.microsoft.com/office/drawing/2014/main" id="{71422E02-25FC-49BF-8B98-74C80AC8A883}"/>
                  </a:ext>
                </a:extLst>
              </p:cNvPr>
              <p:cNvSpPr txBox="1">
                <a:spLocks noRot="1" noChangeAspect="1" noMove="1" noResize="1" noEditPoints="1" noAdjustHandles="1" noChangeArrowheads="1" noChangeShapeType="1" noTextEdit="1"/>
              </p:cNvSpPr>
              <p:nvPr/>
            </p:nvSpPr>
            <p:spPr>
              <a:xfrm rot="16200000">
                <a:off x="-78268" y="3832913"/>
                <a:ext cx="2031406" cy="369332"/>
              </a:xfrm>
              <a:prstGeom prst="rect">
                <a:avLst/>
              </a:prstGeom>
              <a:blipFill>
                <a:blip r:embed="rId5"/>
                <a:stretch>
                  <a:fillRect t="-1796" r="-13115"/>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0C6153EE-AF25-4557-A373-3D99FE56E001}"/>
              </a:ext>
            </a:extLst>
          </p:cNvPr>
          <p:cNvGrpSpPr/>
          <p:nvPr/>
        </p:nvGrpSpPr>
        <p:grpSpPr>
          <a:xfrm>
            <a:off x="6203576" y="2485197"/>
            <a:ext cx="5668618" cy="3582033"/>
            <a:chOff x="5612253" y="2194561"/>
            <a:chExt cx="5852915" cy="4081731"/>
          </a:xfrm>
        </p:grpSpPr>
        <mc:AlternateContent xmlns:mc="http://schemas.openxmlformats.org/markup-compatibility/2006" xmlns:a14="http://schemas.microsoft.com/office/drawing/2010/main">
          <mc:Choice Requires="a14">
            <p:graphicFrame>
              <p:nvGraphicFramePr>
                <p:cNvPr id="47" name="Chart 46">
                  <a:extLst>
                    <a:ext uri="{FF2B5EF4-FFF2-40B4-BE49-F238E27FC236}">
                      <a16:creationId xmlns:a16="http://schemas.microsoft.com/office/drawing/2014/main" id="{ACDB99A2-C9D0-4704-88E4-328BE4A83C29}"/>
                    </a:ext>
                  </a:extLst>
                </p:cNvPr>
                <p:cNvGraphicFramePr>
                  <a:graphicFrameLocks/>
                </p:cNvGraphicFramePr>
                <p:nvPr/>
              </p:nvGraphicFramePr>
              <p:xfrm>
                <a:off x="6145237" y="2194561"/>
                <a:ext cx="5319931" cy="3492304"/>
              </p:xfrm>
              <a:graphic>
                <a:graphicData uri="http://schemas.openxmlformats.org/drawingml/2006/chart">
                  <c:chart xmlns:c="http://schemas.openxmlformats.org/drawingml/2006/chart" xmlns:r="http://schemas.openxmlformats.org/officeDocument/2006/relationships" r:id="rId6"/>
                </a:graphicData>
              </a:graphic>
            </p:graphicFrame>
          </mc:Choice>
          <mc:Fallback xmlns="">
            <p:graphicFrame>
              <p:nvGraphicFramePr>
                <p:cNvPr id="4" name="Chart 3">
                  <a:extLst>
                    <a:ext uri="{FF2B5EF4-FFF2-40B4-BE49-F238E27FC236}">
                      <a16:creationId xmlns:a16="http://schemas.microsoft.com/office/drawing/2014/main" id="{ACDB99A2-C9D0-4704-88E4-328BE4A83C29}"/>
                    </a:ext>
                  </a:extLst>
                </p:cNvPr>
                <p:cNvGraphicFramePr>
                  <a:graphicFrameLocks/>
                </p:cNvGraphicFramePr>
                <p:nvPr/>
              </p:nvGraphicFramePr>
              <p:xfrm>
                <a:off x="6145237" y="2194561"/>
                <a:ext cx="5319931" cy="3492304"/>
              </p:xfrm>
              <a:graphic>
                <a:graphicData uri="http://schemas.openxmlformats.org/drawingml/2006/chart">
                  <c:chart xmlns:c="http://schemas.openxmlformats.org/drawingml/2006/chart" xmlns:r="http://schemas.openxmlformats.org/officeDocument/2006/relationships" r:id="rId7"/>
                </a:graphicData>
              </a:graphic>
            </p:graphicFrame>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C4437BC-1B8C-433B-88A2-965EE9E15845}"/>
                    </a:ext>
                  </a:extLst>
                </p:cNvPr>
                <p:cNvSpPr txBox="1"/>
                <p:nvPr/>
              </p:nvSpPr>
              <p:spPr>
                <a:xfrm>
                  <a:off x="5612253" y="2230335"/>
                  <a:ext cx="6197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m:oMathPara>
                  </a14:m>
                  <a:endParaRPr lang="en-US" dirty="0"/>
                </a:p>
              </p:txBody>
            </p:sp>
          </mc:Choice>
          <mc:Fallback xmlns="">
            <p:sp>
              <p:nvSpPr>
                <p:cNvPr id="5" name="TextBox 4">
                  <a:extLst>
                    <a:ext uri="{FF2B5EF4-FFF2-40B4-BE49-F238E27FC236}">
                      <a16:creationId xmlns:a16="http://schemas.microsoft.com/office/drawing/2014/main" id="{3C4437BC-1B8C-433B-88A2-965EE9E15845}"/>
                    </a:ext>
                  </a:extLst>
                </p:cNvPr>
                <p:cNvSpPr txBox="1">
                  <a:spLocks noRot="1" noChangeAspect="1" noMove="1" noResize="1" noEditPoints="1" noAdjustHandles="1" noChangeArrowheads="1" noChangeShapeType="1" noTextEdit="1"/>
                </p:cNvSpPr>
                <p:nvPr/>
              </p:nvSpPr>
              <p:spPr>
                <a:xfrm>
                  <a:off x="5612253" y="2230335"/>
                  <a:ext cx="61975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3C7096E-DCAA-43E6-AC7D-55A82D8EF6EC}"/>
                    </a:ext>
                  </a:extLst>
                </p:cNvPr>
                <p:cNvSpPr txBox="1"/>
                <p:nvPr/>
              </p:nvSpPr>
              <p:spPr>
                <a:xfrm>
                  <a:off x="5612255" y="3821298"/>
                  <a:ext cx="6197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m:oMathPara>
                  </a14:m>
                  <a:endParaRPr lang="en-US" dirty="0"/>
                </a:p>
              </p:txBody>
            </p:sp>
          </mc:Choice>
          <mc:Fallback xmlns="">
            <p:sp>
              <p:nvSpPr>
                <p:cNvPr id="6" name="TextBox 5">
                  <a:extLst>
                    <a:ext uri="{FF2B5EF4-FFF2-40B4-BE49-F238E27FC236}">
                      <a16:creationId xmlns:a16="http://schemas.microsoft.com/office/drawing/2014/main" id="{63C7096E-DCAA-43E6-AC7D-55A82D8EF6EC}"/>
                    </a:ext>
                  </a:extLst>
                </p:cNvPr>
                <p:cNvSpPr txBox="1">
                  <a:spLocks noRot="1" noChangeAspect="1" noMove="1" noResize="1" noEditPoints="1" noAdjustHandles="1" noChangeArrowheads="1" noChangeShapeType="1" noTextEdit="1"/>
                </p:cNvSpPr>
                <p:nvPr/>
              </p:nvSpPr>
              <p:spPr>
                <a:xfrm>
                  <a:off x="5612255" y="3821298"/>
                  <a:ext cx="61975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B626BFF-1BB6-4808-9223-BD40D6FF44EF}"/>
                    </a:ext>
                  </a:extLst>
                </p:cNvPr>
                <p:cNvSpPr txBox="1"/>
                <p:nvPr/>
              </p:nvSpPr>
              <p:spPr>
                <a:xfrm>
                  <a:off x="5612254" y="4658742"/>
                  <a:ext cx="6197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oMath>
                    </m:oMathPara>
                  </a14:m>
                  <a:endParaRPr lang="en-US" dirty="0"/>
                </a:p>
              </p:txBody>
            </p:sp>
          </mc:Choice>
          <mc:Fallback xmlns="">
            <p:sp>
              <p:nvSpPr>
                <p:cNvPr id="7" name="TextBox 6">
                  <a:extLst>
                    <a:ext uri="{FF2B5EF4-FFF2-40B4-BE49-F238E27FC236}">
                      <a16:creationId xmlns:a16="http://schemas.microsoft.com/office/drawing/2014/main" id="{7B626BFF-1BB6-4808-9223-BD40D6FF44EF}"/>
                    </a:ext>
                  </a:extLst>
                </p:cNvPr>
                <p:cNvSpPr txBox="1">
                  <a:spLocks noRot="1" noChangeAspect="1" noMove="1" noResize="1" noEditPoints="1" noAdjustHandles="1" noChangeArrowheads="1" noChangeShapeType="1" noTextEdit="1"/>
                </p:cNvSpPr>
                <p:nvPr/>
              </p:nvSpPr>
              <p:spPr>
                <a:xfrm>
                  <a:off x="5612254" y="4658742"/>
                  <a:ext cx="61975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80248C3-DE67-4867-ADAA-3F749626D094}"/>
                    </a:ext>
                  </a:extLst>
                </p:cNvPr>
                <p:cNvSpPr txBox="1"/>
                <p:nvPr/>
              </p:nvSpPr>
              <p:spPr>
                <a:xfrm>
                  <a:off x="5612255" y="5377775"/>
                  <a:ext cx="6197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oMath>
                    </m:oMathPara>
                  </a14:m>
                  <a:endParaRPr lang="en-US" dirty="0"/>
                </a:p>
              </p:txBody>
            </p:sp>
          </mc:Choice>
          <mc:Fallback xmlns="">
            <p:sp>
              <p:nvSpPr>
                <p:cNvPr id="9" name="TextBox 8">
                  <a:extLst>
                    <a:ext uri="{FF2B5EF4-FFF2-40B4-BE49-F238E27FC236}">
                      <a16:creationId xmlns:a16="http://schemas.microsoft.com/office/drawing/2014/main" id="{D80248C3-DE67-4867-ADAA-3F749626D094}"/>
                    </a:ext>
                  </a:extLst>
                </p:cNvPr>
                <p:cNvSpPr txBox="1">
                  <a:spLocks noRot="1" noChangeAspect="1" noMove="1" noResize="1" noEditPoints="1" noAdjustHandles="1" noChangeArrowheads="1" noChangeShapeType="1" noTextEdit="1"/>
                </p:cNvSpPr>
                <p:nvPr/>
              </p:nvSpPr>
              <p:spPr>
                <a:xfrm>
                  <a:off x="5612255" y="5377775"/>
                  <a:ext cx="61975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D5FA4B5-538C-4371-B949-995B59B9E42B}"/>
                    </a:ext>
                  </a:extLst>
                </p:cNvPr>
                <p:cNvSpPr txBox="1"/>
                <p:nvPr/>
              </p:nvSpPr>
              <p:spPr>
                <a:xfrm>
                  <a:off x="5641616" y="3012350"/>
                  <a:ext cx="61975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dirty="0"/>
                </a:p>
              </p:txBody>
            </p:sp>
          </mc:Choice>
          <mc:Fallback xmlns="">
            <p:sp>
              <p:nvSpPr>
                <p:cNvPr id="10" name="TextBox 9">
                  <a:extLst>
                    <a:ext uri="{FF2B5EF4-FFF2-40B4-BE49-F238E27FC236}">
                      <a16:creationId xmlns:a16="http://schemas.microsoft.com/office/drawing/2014/main" id="{BD5FA4B5-538C-4371-B949-995B59B9E42B}"/>
                    </a:ext>
                  </a:extLst>
                </p:cNvPr>
                <p:cNvSpPr txBox="1">
                  <a:spLocks noRot="1" noChangeAspect="1" noMove="1" noResize="1" noEditPoints="1" noAdjustHandles="1" noChangeArrowheads="1" noChangeShapeType="1" noTextEdit="1"/>
                </p:cNvSpPr>
                <p:nvPr/>
              </p:nvSpPr>
              <p:spPr>
                <a:xfrm>
                  <a:off x="5641616" y="3012350"/>
                  <a:ext cx="61975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CB2A159-1512-4453-8EDF-9DC9C2EF661D}"/>
                    </a:ext>
                  </a:extLst>
                </p:cNvPr>
                <p:cNvSpPr txBox="1"/>
                <p:nvPr/>
              </p:nvSpPr>
              <p:spPr>
                <a:xfrm>
                  <a:off x="6455261" y="5906960"/>
                  <a:ext cx="449624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exas</m:t>
                        </m:r>
                        <m:r>
                          <a:rPr lang="en-US" b="0" i="0" smtClean="0">
                            <a:latin typeface="Cambria Math" panose="02040503050406030204" pitchFamily="18" charset="0"/>
                          </a:rPr>
                          <m:t> </m:t>
                        </m:r>
                        <m:r>
                          <m:rPr>
                            <m:sty m:val="p"/>
                          </m:rPr>
                          <a:rPr lang="en-US" b="0" i="0" smtClean="0">
                            <a:latin typeface="Cambria Math" panose="02040503050406030204" pitchFamily="18" charset="0"/>
                          </a:rPr>
                          <m:t>counties</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m:t>
                        </m:r>
                        <m:r>
                          <m:rPr>
                            <m:sty m:val="p"/>
                          </m:rPr>
                          <a:rPr lang="en-US" b="0" i="0" smtClean="0">
                            <a:latin typeface="Cambria Math" panose="02040503050406030204" pitchFamily="18" charset="0"/>
                          </a:rPr>
                          <m:t>most</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m:t>
                        </m:r>
                        <m:r>
                          <m:rPr>
                            <m:sty m:val="p"/>
                          </m:rPr>
                          <a:rPr lang="en-US" b="0" i="0" smtClean="0">
                            <a:latin typeface="Cambria Math" panose="02040503050406030204" pitchFamily="18" charset="0"/>
                          </a:rPr>
                          <m:t>least</m:t>
                        </m:r>
                        <m:r>
                          <a:rPr lang="en-US" b="0" i="0" smtClean="0">
                            <a:latin typeface="Cambria Math" panose="02040503050406030204" pitchFamily="18" charset="0"/>
                          </a:rPr>
                          <m:t> </m:t>
                        </m:r>
                        <m:r>
                          <m:rPr>
                            <m:sty m:val="p"/>
                          </m:rPr>
                          <a:rPr lang="en-US" b="0" i="0" smtClean="0">
                            <a:latin typeface="Cambria Math" panose="02040503050406030204" pitchFamily="18" charset="0"/>
                          </a:rPr>
                          <m:t>populous</m:t>
                        </m:r>
                      </m:oMath>
                    </m:oMathPara>
                  </a14:m>
                  <a:endParaRPr lang="en-US" dirty="0"/>
                </a:p>
              </p:txBody>
            </p:sp>
          </mc:Choice>
          <mc:Fallback xmlns="">
            <p:sp>
              <p:nvSpPr>
                <p:cNvPr id="53" name="TextBox 52">
                  <a:extLst>
                    <a:ext uri="{FF2B5EF4-FFF2-40B4-BE49-F238E27FC236}">
                      <a16:creationId xmlns:a16="http://schemas.microsoft.com/office/drawing/2014/main" id="{0CB2A159-1512-4453-8EDF-9DC9C2EF661D}"/>
                    </a:ext>
                  </a:extLst>
                </p:cNvPr>
                <p:cNvSpPr txBox="1">
                  <a:spLocks noRot="1" noChangeAspect="1" noMove="1" noResize="1" noEditPoints="1" noAdjustHandles="1" noChangeArrowheads="1" noChangeShapeType="1" noTextEdit="1"/>
                </p:cNvSpPr>
                <p:nvPr/>
              </p:nvSpPr>
              <p:spPr>
                <a:xfrm>
                  <a:off x="6455261" y="5906960"/>
                  <a:ext cx="4496245" cy="369332"/>
                </a:xfrm>
                <a:prstGeom prst="rect">
                  <a:avLst/>
                </a:prstGeom>
                <a:blipFill>
                  <a:blip r:embed="rId13"/>
                  <a:stretch>
                    <a:fillRect r="-2661" b="-3018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58AF98A-2753-4F49-8D9B-E90EE447F4A6}"/>
                  </a:ext>
                </a:extLst>
              </p:cNvPr>
              <p:cNvSpPr txBox="1"/>
              <p:nvPr/>
            </p:nvSpPr>
            <p:spPr>
              <a:xfrm rot="16200000">
                <a:off x="5336252" y="3996550"/>
                <a:ext cx="1651571"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p</m:t>
                      </m:r>
                      <m:r>
                        <m:rPr>
                          <m:sty m:val="p"/>
                        </m:rPr>
                        <a:rPr lang="en-US" b="0" i="0" smtClean="0">
                          <a:latin typeface="Cambria Math" panose="02040503050406030204" pitchFamily="18" charset="0"/>
                        </a:rPr>
                        <m:t>opulation</m:t>
                      </m:r>
                      <m:r>
                        <a:rPr lang="en-US" b="0" i="0" smtClean="0">
                          <a:latin typeface="Cambria Math" panose="02040503050406030204" pitchFamily="18" charset="0"/>
                        </a:rPr>
                        <m:t> </m:t>
                      </m:r>
                      <m:r>
                        <m:rPr>
                          <m:sty m:val="p"/>
                        </m:rPr>
                        <a:rPr lang="en-US" b="0" i="0" smtClean="0">
                          <a:latin typeface="Cambria Math" panose="02040503050406030204" pitchFamily="18" charset="0"/>
                        </a:rPr>
                        <m:t>number</m:t>
                      </m:r>
                    </m:oMath>
                  </m:oMathPara>
                </a14:m>
                <a:endParaRPr lang="en-US" dirty="0"/>
              </a:p>
            </p:txBody>
          </p:sp>
        </mc:Choice>
        <mc:Fallback xmlns="">
          <p:sp>
            <p:nvSpPr>
              <p:cNvPr id="54" name="TextBox 53">
                <a:extLst>
                  <a:ext uri="{FF2B5EF4-FFF2-40B4-BE49-F238E27FC236}">
                    <a16:creationId xmlns:a16="http://schemas.microsoft.com/office/drawing/2014/main" id="{A58AF98A-2753-4F49-8D9B-E90EE447F4A6}"/>
                  </a:ext>
                </a:extLst>
              </p:cNvPr>
              <p:cNvSpPr txBox="1">
                <a:spLocks noRot="1" noChangeAspect="1" noMove="1" noResize="1" noEditPoints="1" noAdjustHandles="1" noChangeArrowheads="1" noChangeShapeType="1" noTextEdit="1"/>
              </p:cNvSpPr>
              <p:nvPr/>
            </p:nvSpPr>
            <p:spPr>
              <a:xfrm rot="16200000">
                <a:off x="5336252" y="3996550"/>
                <a:ext cx="1651571" cy="369332"/>
              </a:xfrm>
              <a:prstGeom prst="rect">
                <a:avLst/>
              </a:prstGeom>
              <a:blipFill>
                <a:blip r:embed="rId14"/>
                <a:stretch>
                  <a:fillRect t="-25461" r="-13333"/>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0D336604-B6A9-437B-9319-3009F8BC651B}"/>
              </a:ext>
            </a:extLst>
          </p:cNvPr>
          <p:cNvSpPr txBox="1"/>
          <p:nvPr/>
        </p:nvSpPr>
        <p:spPr>
          <a:xfrm>
            <a:off x="6311544" y="5283999"/>
            <a:ext cx="415024" cy="369332"/>
          </a:xfrm>
          <a:prstGeom prst="rect">
            <a:avLst/>
          </a:prstGeom>
          <a:solidFill>
            <a:schemeClr val="bg1"/>
          </a:solidFill>
        </p:spPr>
        <p:txBody>
          <a:bodyPr wrap="square" rtlCol="0">
            <a:spAutoFit/>
          </a:bodyPr>
          <a:lstStyle/>
          <a:p>
            <a:r>
              <a:rPr lang="en-US"/>
              <a:t>  0</a:t>
            </a:r>
            <a:endParaRPr lang="en-US" dirty="0"/>
          </a:p>
        </p:txBody>
      </p:sp>
      <p:sp>
        <p:nvSpPr>
          <p:cNvPr id="56" name="TextBox 55">
            <a:extLst>
              <a:ext uri="{FF2B5EF4-FFF2-40B4-BE49-F238E27FC236}">
                <a16:creationId xmlns:a16="http://schemas.microsoft.com/office/drawing/2014/main" id="{750B6AF5-9F70-4752-B308-4E8707C7D9E8}"/>
              </a:ext>
            </a:extLst>
          </p:cNvPr>
          <p:cNvSpPr txBox="1"/>
          <p:nvPr/>
        </p:nvSpPr>
        <p:spPr>
          <a:xfrm>
            <a:off x="7426797" y="5425658"/>
            <a:ext cx="494001" cy="369332"/>
          </a:xfrm>
          <a:prstGeom prst="rect">
            <a:avLst/>
          </a:prstGeom>
          <a:solidFill>
            <a:schemeClr val="bg1"/>
          </a:solidFill>
        </p:spPr>
        <p:txBody>
          <a:bodyPr wrap="square" rtlCol="0">
            <a:spAutoFit/>
          </a:bodyPr>
          <a:lstStyle/>
          <a:p>
            <a:r>
              <a:rPr lang="en-US" dirty="0"/>
              <a:t>50</a:t>
            </a:r>
          </a:p>
        </p:txBody>
      </p:sp>
      <p:sp>
        <p:nvSpPr>
          <p:cNvPr id="57" name="TextBox 56">
            <a:extLst>
              <a:ext uri="{FF2B5EF4-FFF2-40B4-BE49-F238E27FC236}">
                <a16:creationId xmlns:a16="http://schemas.microsoft.com/office/drawing/2014/main" id="{5D623C64-0DD9-43C4-AFC0-4532BB3196D9}"/>
              </a:ext>
            </a:extLst>
          </p:cNvPr>
          <p:cNvSpPr txBox="1"/>
          <p:nvPr/>
        </p:nvSpPr>
        <p:spPr>
          <a:xfrm>
            <a:off x="8209171" y="5425658"/>
            <a:ext cx="540374" cy="369332"/>
          </a:xfrm>
          <a:prstGeom prst="rect">
            <a:avLst/>
          </a:prstGeom>
          <a:solidFill>
            <a:schemeClr val="bg1"/>
          </a:solidFill>
        </p:spPr>
        <p:txBody>
          <a:bodyPr wrap="square" rtlCol="0">
            <a:spAutoFit/>
          </a:bodyPr>
          <a:lstStyle/>
          <a:p>
            <a:r>
              <a:rPr lang="en-US" dirty="0"/>
              <a:t>100</a:t>
            </a:r>
          </a:p>
        </p:txBody>
      </p:sp>
      <p:sp>
        <p:nvSpPr>
          <p:cNvPr id="58" name="TextBox 57">
            <a:extLst>
              <a:ext uri="{FF2B5EF4-FFF2-40B4-BE49-F238E27FC236}">
                <a16:creationId xmlns:a16="http://schemas.microsoft.com/office/drawing/2014/main" id="{1C953235-E5DA-4CF7-8769-93A9EAB67BD0}"/>
              </a:ext>
            </a:extLst>
          </p:cNvPr>
          <p:cNvSpPr txBox="1"/>
          <p:nvPr/>
        </p:nvSpPr>
        <p:spPr>
          <a:xfrm>
            <a:off x="9074383" y="5425658"/>
            <a:ext cx="610029" cy="369332"/>
          </a:xfrm>
          <a:prstGeom prst="rect">
            <a:avLst/>
          </a:prstGeom>
          <a:solidFill>
            <a:schemeClr val="bg1"/>
          </a:solidFill>
        </p:spPr>
        <p:txBody>
          <a:bodyPr wrap="square" rtlCol="0">
            <a:spAutoFit/>
          </a:bodyPr>
          <a:lstStyle/>
          <a:p>
            <a:r>
              <a:rPr lang="en-US" dirty="0"/>
              <a:t>150</a:t>
            </a:r>
          </a:p>
        </p:txBody>
      </p:sp>
      <p:sp>
        <p:nvSpPr>
          <p:cNvPr id="59" name="TextBox 58">
            <a:extLst>
              <a:ext uri="{FF2B5EF4-FFF2-40B4-BE49-F238E27FC236}">
                <a16:creationId xmlns:a16="http://schemas.microsoft.com/office/drawing/2014/main" id="{E07E7D0F-442F-4FB3-938F-4EBDC2756C59}"/>
              </a:ext>
            </a:extLst>
          </p:cNvPr>
          <p:cNvSpPr txBox="1"/>
          <p:nvPr/>
        </p:nvSpPr>
        <p:spPr>
          <a:xfrm>
            <a:off x="9915899" y="5425658"/>
            <a:ext cx="547616" cy="369332"/>
          </a:xfrm>
          <a:prstGeom prst="rect">
            <a:avLst/>
          </a:prstGeom>
          <a:solidFill>
            <a:schemeClr val="bg1"/>
          </a:solidFill>
        </p:spPr>
        <p:txBody>
          <a:bodyPr wrap="square" rtlCol="0">
            <a:spAutoFit/>
          </a:bodyPr>
          <a:lstStyle/>
          <a:p>
            <a:r>
              <a:rPr lang="en-US" dirty="0"/>
              <a:t>200</a:t>
            </a:r>
          </a:p>
        </p:txBody>
      </p:sp>
      <p:sp>
        <p:nvSpPr>
          <p:cNvPr id="60" name="TextBox 59">
            <a:extLst>
              <a:ext uri="{FF2B5EF4-FFF2-40B4-BE49-F238E27FC236}">
                <a16:creationId xmlns:a16="http://schemas.microsoft.com/office/drawing/2014/main" id="{0CFFA50A-93A9-4843-AD1B-CA3F13AA1510}"/>
              </a:ext>
            </a:extLst>
          </p:cNvPr>
          <p:cNvSpPr txBox="1"/>
          <p:nvPr/>
        </p:nvSpPr>
        <p:spPr>
          <a:xfrm>
            <a:off x="10751888" y="5425658"/>
            <a:ext cx="696033" cy="369332"/>
          </a:xfrm>
          <a:prstGeom prst="rect">
            <a:avLst/>
          </a:prstGeom>
          <a:solidFill>
            <a:schemeClr val="bg1"/>
          </a:solidFill>
        </p:spPr>
        <p:txBody>
          <a:bodyPr wrap="square" rtlCol="0">
            <a:spAutoFit/>
          </a:bodyPr>
          <a:lstStyle/>
          <a:p>
            <a:r>
              <a:rPr lang="en-US" dirty="0"/>
              <a:t>250</a:t>
            </a:r>
          </a:p>
        </p:txBody>
      </p:sp>
    </p:spTree>
    <p:extLst>
      <p:ext uri="{BB962C8B-B14F-4D97-AF65-F5344CB8AC3E}">
        <p14:creationId xmlns:p14="http://schemas.microsoft.com/office/powerpoint/2010/main" val="73410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Bubble charts to visualize 3 dimensions</a:t>
            </a:r>
          </a:p>
        </p:txBody>
      </p:sp>
      <p:sp>
        <p:nvSpPr>
          <p:cNvPr id="5" name="TextBox 4">
            <a:extLst>
              <a:ext uri="{FF2B5EF4-FFF2-40B4-BE49-F238E27FC236}">
                <a16:creationId xmlns:a16="http://schemas.microsoft.com/office/drawing/2014/main" id="{DC35FD89-E75E-464A-A3A1-82D2C7403EF4}"/>
              </a:ext>
            </a:extLst>
          </p:cNvPr>
          <p:cNvSpPr txBox="1"/>
          <p:nvPr/>
        </p:nvSpPr>
        <p:spPr>
          <a:xfrm>
            <a:off x="422909" y="1632664"/>
            <a:ext cx="4953000"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t>Given three dimensions of data to visualize, how to visualize on a 2D plot?</a:t>
            </a:r>
          </a:p>
          <a:p>
            <a:pPr marL="342900" indent="-342900">
              <a:buFont typeface="Arial" panose="020B0604020202020204" pitchFamily="34" charset="0"/>
              <a:buChar char="•"/>
            </a:pPr>
            <a:r>
              <a:rPr lang="en-US" sz="2800" dirty="0"/>
              <a:t>Put three column charts side by side? Why not?</a:t>
            </a:r>
          </a:p>
          <a:p>
            <a:pPr marL="342900" indent="-342900">
              <a:buFont typeface="Arial" panose="020B0604020202020204" pitchFamily="34" charset="0"/>
              <a:buChar char="•"/>
            </a:pPr>
            <a:r>
              <a:rPr lang="en-US" sz="2800" dirty="0"/>
              <a:t>Use two dot plots? Why not? </a:t>
            </a:r>
          </a:p>
        </p:txBody>
      </p:sp>
      <p:graphicFrame>
        <p:nvGraphicFramePr>
          <p:cNvPr id="7" name="Table 6"/>
          <p:cNvGraphicFramePr>
            <a:graphicFrameLocks noGrp="1"/>
          </p:cNvGraphicFramePr>
          <p:nvPr>
            <p:extLst>
              <p:ext uri="{D42A27DB-BD31-4B8C-83A1-F6EECF244321}">
                <p14:modId xmlns:p14="http://schemas.microsoft.com/office/powerpoint/2010/main" val="3800253749"/>
              </p:ext>
            </p:extLst>
          </p:nvPr>
        </p:nvGraphicFramePr>
        <p:xfrm>
          <a:off x="5528309" y="1857156"/>
          <a:ext cx="6450330" cy="4116926"/>
        </p:xfrm>
        <a:graphic>
          <a:graphicData uri="http://schemas.openxmlformats.org/drawingml/2006/table">
            <a:tbl>
              <a:tblPr>
                <a:tableStyleId>{5C22544A-7EE6-4342-B048-85BDC9FD1C3A}</a:tableStyleId>
              </a:tblPr>
              <a:tblGrid>
                <a:gridCol w="373932">
                  <a:extLst>
                    <a:ext uri="{9D8B030D-6E8A-4147-A177-3AD203B41FA5}">
                      <a16:colId xmlns:a16="http://schemas.microsoft.com/office/drawing/2014/main" val="2286535299"/>
                    </a:ext>
                  </a:extLst>
                </a:gridCol>
                <a:gridCol w="1838500">
                  <a:extLst>
                    <a:ext uri="{9D8B030D-6E8A-4147-A177-3AD203B41FA5}">
                      <a16:colId xmlns:a16="http://schemas.microsoft.com/office/drawing/2014/main" val="2502414141"/>
                    </a:ext>
                  </a:extLst>
                </a:gridCol>
                <a:gridCol w="1745016">
                  <a:extLst>
                    <a:ext uri="{9D8B030D-6E8A-4147-A177-3AD203B41FA5}">
                      <a16:colId xmlns:a16="http://schemas.microsoft.com/office/drawing/2014/main" val="3264015708"/>
                    </a:ext>
                  </a:extLst>
                </a:gridCol>
                <a:gridCol w="2492882">
                  <a:extLst>
                    <a:ext uri="{9D8B030D-6E8A-4147-A177-3AD203B41FA5}">
                      <a16:colId xmlns:a16="http://schemas.microsoft.com/office/drawing/2014/main" val="2220290057"/>
                    </a:ext>
                  </a:extLst>
                </a:gridCol>
              </a:tblGrid>
              <a:tr h="1530651">
                <a:tc>
                  <a:txBody>
                    <a:bodyPr/>
                    <a:lstStyle/>
                    <a:p>
                      <a:pPr algn="l" fontAlgn="b"/>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400" u="none" strike="noStrike">
                          <a:effectLst/>
                        </a:rPr>
                        <a:t>Age of investment</a:t>
                      </a:r>
                      <a:br>
                        <a:rPr lang="en-US" sz="2400" u="none" strike="noStrike">
                          <a:effectLst/>
                        </a:rPr>
                      </a:br>
                      <a:r>
                        <a:rPr lang="en-US" sz="2400" u="none" strike="noStrike">
                          <a:effectLst/>
                        </a:rPr>
                        <a:t> (Year)</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Return on</a:t>
                      </a:r>
                      <a:br>
                        <a:rPr lang="en-US" sz="2400" u="none" strike="noStrike">
                          <a:effectLst/>
                        </a:rPr>
                      </a:br>
                      <a:r>
                        <a:rPr lang="en-US" sz="2400" u="none" strike="noStrike">
                          <a:effectLst/>
                        </a:rPr>
                        <a:t> investment </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The amount of </a:t>
                      </a:r>
                      <a:br>
                        <a:rPr lang="en-US" sz="2400" u="none" strike="noStrike">
                          <a:effectLst/>
                        </a:rPr>
                      </a:br>
                      <a:r>
                        <a:rPr lang="en-US" sz="2400" u="none" strike="noStrike">
                          <a:effectLst/>
                        </a:rPr>
                        <a:t>investment (1B$)</a:t>
                      </a:r>
                      <a:endParaRPr lang="en-US"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96259459"/>
                  </a:ext>
                </a:extLst>
              </a:tr>
              <a:tr h="517255">
                <a:tc>
                  <a:txBody>
                    <a:bodyPr/>
                    <a:lstStyle/>
                    <a:p>
                      <a:pPr algn="l" fontAlgn="b"/>
                      <a:r>
                        <a:rPr lang="en-US" sz="2400" u="none" strike="noStrike">
                          <a:effectLst/>
                        </a:rPr>
                        <a:t>A</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400" u="none" strike="noStrike">
                          <a:effectLst/>
                        </a:rPr>
                        <a:t>1.5</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22</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36771641"/>
                  </a:ext>
                </a:extLst>
              </a:tr>
              <a:tr h="517255">
                <a:tc>
                  <a:txBody>
                    <a:bodyPr/>
                    <a:lstStyle/>
                    <a:p>
                      <a:pPr algn="l" fontAlgn="b"/>
                      <a:r>
                        <a:rPr lang="en-US" sz="2400" u="none" strike="noStrike">
                          <a:effectLst/>
                        </a:rPr>
                        <a:t>B</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400" u="none" strike="noStrike">
                          <a:effectLst/>
                        </a:rPr>
                        <a:t>4.5</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75</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70353362"/>
                  </a:ext>
                </a:extLst>
              </a:tr>
              <a:tr h="517255">
                <a:tc>
                  <a:txBody>
                    <a:bodyPr/>
                    <a:lstStyle/>
                    <a:p>
                      <a:pPr algn="l" fontAlgn="b"/>
                      <a:r>
                        <a:rPr lang="en-US" sz="2400" u="none" strike="noStrike">
                          <a:effectLst/>
                        </a:rPr>
                        <a:t>C</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03743150"/>
                  </a:ext>
                </a:extLst>
              </a:tr>
              <a:tr h="517255">
                <a:tc>
                  <a:txBody>
                    <a:bodyPr/>
                    <a:lstStyle/>
                    <a:p>
                      <a:pPr algn="l" fontAlgn="b"/>
                      <a:r>
                        <a:rPr lang="en-US" sz="2400" u="none" strike="noStrike">
                          <a:effectLst/>
                        </a:rPr>
                        <a:t>D</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70</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83656167"/>
                  </a:ext>
                </a:extLst>
              </a:tr>
              <a:tr h="517255">
                <a:tc>
                  <a:txBody>
                    <a:bodyPr/>
                    <a:lstStyle/>
                    <a:p>
                      <a:pPr algn="l" fontAlgn="b"/>
                      <a:r>
                        <a:rPr lang="en-US" sz="2400" u="none" strike="noStrike">
                          <a:effectLst/>
                        </a:rPr>
                        <a:t>E</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21</a:t>
                      </a:r>
                      <a:endParaRPr lang="en-US" sz="2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6445099"/>
                  </a:ext>
                </a:extLst>
              </a:tr>
            </a:tbl>
          </a:graphicData>
        </a:graphic>
      </p:graphicFrame>
      <p:sp>
        <p:nvSpPr>
          <p:cNvPr id="8" name="TextBox 7">
            <a:extLst>
              <a:ext uri="{FF2B5EF4-FFF2-40B4-BE49-F238E27FC236}">
                <a16:creationId xmlns:a16="http://schemas.microsoft.com/office/drawing/2014/main" id="{DC35FD89-E75E-464A-A3A1-82D2C7403EF4}"/>
              </a:ext>
            </a:extLst>
          </p:cNvPr>
          <p:cNvSpPr txBox="1"/>
          <p:nvPr/>
        </p:nvSpPr>
        <p:spPr>
          <a:xfrm>
            <a:off x="6825614" y="1356111"/>
            <a:ext cx="3446146" cy="461665"/>
          </a:xfrm>
          <a:prstGeom prst="rect">
            <a:avLst/>
          </a:prstGeom>
          <a:noFill/>
        </p:spPr>
        <p:txBody>
          <a:bodyPr wrap="square" rtlCol="0">
            <a:spAutoFit/>
          </a:bodyPr>
          <a:lstStyle/>
          <a:p>
            <a:r>
              <a:rPr lang="en-US" sz="2400"/>
              <a:t>Investments to 5 equities</a:t>
            </a:r>
            <a:endParaRPr lang="en-US" sz="2400" dirty="0"/>
          </a:p>
        </p:txBody>
      </p:sp>
    </p:spTree>
    <p:extLst>
      <p:ext uri="{BB962C8B-B14F-4D97-AF65-F5344CB8AC3E}">
        <p14:creationId xmlns:p14="http://schemas.microsoft.com/office/powerpoint/2010/main" val="182496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39839" y="2068105"/>
            <a:ext cx="5166360" cy="3712380"/>
          </a:xfrm>
          <a:prstGeom prst="rect">
            <a:avLst/>
          </a:prstGeom>
        </p:spPr>
      </p:pic>
      <p:sp>
        <p:nvSpPr>
          <p:cNvPr id="2" name="Title 1"/>
          <p:cNvSpPr>
            <a:spLocks noGrp="1"/>
          </p:cNvSpPr>
          <p:nvPr>
            <p:ph type="title"/>
          </p:nvPr>
        </p:nvSpPr>
        <p:spPr>
          <a:xfrm>
            <a:off x="0" y="0"/>
            <a:ext cx="12192000" cy="1325563"/>
          </a:xfrm>
        </p:spPr>
        <p:txBody>
          <a:bodyPr/>
          <a:lstStyle/>
          <a:p>
            <a:r>
              <a:rPr lang="en-US"/>
              <a:t>Bubble charts to visualize amounts in 3 dimensions</a:t>
            </a:r>
          </a:p>
        </p:txBody>
      </p:sp>
      <p:sp>
        <p:nvSpPr>
          <p:cNvPr id="4" name="Rectangle 3"/>
          <p:cNvSpPr/>
          <p:nvPr/>
        </p:nvSpPr>
        <p:spPr>
          <a:xfrm>
            <a:off x="5508703" y="6498714"/>
            <a:ext cx="6683297" cy="369332"/>
          </a:xfrm>
          <a:prstGeom prst="rect">
            <a:avLst/>
          </a:prstGeom>
        </p:spPr>
        <p:txBody>
          <a:bodyPr wrap="square">
            <a:spAutoFit/>
          </a:bodyPr>
          <a:lstStyle/>
          <a:p>
            <a:r>
              <a:rPr lang="en-US" dirty="0"/>
              <a:t>https://</a:t>
            </a:r>
            <a:r>
              <a:rPr lang="en-US" dirty="0" err="1"/>
              <a:t>www.fusioncharts.com</a:t>
            </a:r>
            <a:r>
              <a:rPr lang="en-US" dirty="0"/>
              <a:t>/resources/chart-primers/bubble-chart</a:t>
            </a:r>
          </a:p>
        </p:txBody>
      </p:sp>
      <p:graphicFrame>
        <p:nvGraphicFramePr>
          <p:cNvPr id="8" name="Table 7"/>
          <p:cNvGraphicFramePr>
            <a:graphicFrameLocks noGrp="1"/>
          </p:cNvGraphicFramePr>
          <p:nvPr>
            <p:extLst>
              <p:ext uri="{D42A27DB-BD31-4B8C-83A1-F6EECF244321}">
                <p14:modId xmlns:p14="http://schemas.microsoft.com/office/powerpoint/2010/main" val="1930144271"/>
              </p:ext>
            </p:extLst>
          </p:nvPr>
        </p:nvGraphicFramePr>
        <p:xfrm>
          <a:off x="685801" y="2148163"/>
          <a:ext cx="4822902" cy="3276602"/>
        </p:xfrm>
        <a:graphic>
          <a:graphicData uri="http://schemas.openxmlformats.org/drawingml/2006/table">
            <a:tbl>
              <a:tblPr>
                <a:tableStyleId>{5C22544A-7EE6-4342-B048-85BDC9FD1C3A}</a:tableStyleId>
              </a:tblPr>
              <a:tblGrid>
                <a:gridCol w="279588">
                  <a:extLst>
                    <a:ext uri="{9D8B030D-6E8A-4147-A177-3AD203B41FA5}">
                      <a16:colId xmlns:a16="http://schemas.microsoft.com/office/drawing/2014/main" val="2286535299"/>
                    </a:ext>
                  </a:extLst>
                </a:gridCol>
                <a:gridCol w="1374644">
                  <a:extLst>
                    <a:ext uri="{9D8B030D-6E8A-4147-A177-3AD203B41FA5}">
                      <a16:colId xmlns:a16="http://schemas.microsoft.com/office/drawing/2014/main" val="2502414141"/>
                    </a:ext>
                  </a:extLst>
                </a:gridCol>
                <a:gridCol w="1304746">
                  <a:extLst>
                    <a:ext uri="{9D8B030D-6E8A-4147-A177-3AD203B41FA5}">
                      <a16:colId xmlns:a16="http://schemas.microsoft.com/office/drawing/2014/main" val="3264015708"/>
                    </a:ext>
                  </a:extLst>
                </a:gridCol>
                <a:gridCol w="1863924">
                  <a:extLst>
                    <a:ext uri="{9D8B030D-6E8A-4147-A177-3AD203B41FA5}">
                      <a16:colId xmlns:a16="http://schemas.microsoft.com/office/drawing/2014/main" val="2220290057"/>
                    </a:ext>
                  </a:extLst>
                </a:gridCol>
              </a:tblGrid>
              <a:tr h="1218222">
                <a:tc>
                  <a:txBody>
                    <a:bodyPr/>
                    <a:lstStyle/>
                    <a:p>
                      <a:pPr algn="l" fontAlgn="b"/>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a:effectLst/>
                        </a:rPr>
                        <a:t>Age of investment</a:t>
                      </a:r>
                      <a:br>
                        <a:rPr lang="en-US" sz="2000" u="none" strike="noStrike">
                          <a:effectLst/>
                        </a:rPr>
                      </a:br>
                      <a:r>
                        <a:rPr lang="en-US" sz="2000" u="none" strike="noStrike">
                          <a:effectLst/>
                        </a:rPr>
                        <a:t> (Year)</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Return on</a:t>
                      </a:r>
                      <a:br>
                        <a:rPr lang="en-US" sz="2000" u="none" strike="noStrike">
                          <a:effectLst/>
                        </a:rPr>
                      </a:br>
                      <a:r>
                        <a:rPr lang="en-US" sz="2000" u="none" strike="noStrike">
                          <a:effectLst/>
                        </a:rPr>
                        <a:t> investment </a:t>
                      </a:r>
                      <a:endParaRPr lang="en-US" sz="2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The amount of </a:t>
                      </a:r>
                      <a:br>
                        <a:rPr lang="en-US" sz="2000" u="none" strike="noStrike">
                          <a:effectLst/>
                        </a:rPr>
                      </a:br>
                      <a:r>
                        <a:rPr lang="en-US" sz="2000" u="none" strike="noStrike">
                          <a:effectLst/>
                        </a:rPr>
                        <a:t>investment (1B$)</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96259459"/>
                  </a:ext>
                </a:extLst>
              </a:tr>
              <a:tr h="411676">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a:effectLst/>
                        </a:rPr>
                        <a:t>1.5</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22</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36771641"/>
                  </a:ext>
                </a:extLst>
              </a:tr>
              <a:tr h="411676">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a:effectLst/>
                        </a:rPr>
                        <a:t>4.5</a:t>
                      </a:r>
                      <a:endParaRPr lang="en-US" sz="2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75</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70353362"/>
                  </a:ext>
                </a:extLst>
              </a:tr>
              <a:tr h="411676">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100</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03743150"/>
                  </a:ext>
                </a:extLst>
              </a:tr>
              <a:tr h="411676">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70</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83656167"/>
                  </a:ext>
                </a:extLst>
              </a:tr>
              <a:tr h="411676">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a:effectLst/>
                        </a:rPr>
                        <a:t>21</a:t>
                      </a:r>
                      <a:endParaRPr lang="en-US"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06445099"/>
                  </a:ext>
                </a:extLst>
              </a:tr>
            </a:tbl>
          </a:graphicData>
        </a:graphic>
      </p:graphicFrame>
    </p:spTree>
    <p:extLst>
      <p:ext uri="{BB962C8B-B14F-4D97-AF65-F5344CB8AC3E}">
        <p14:creationId xmlns:p14="http://schemas.microsoft.com/office/powerpoint/2010/main" val="190871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Bubble charts to visualize amounts in 3 dimensions</a:t>
            </a:r>
          </a:p>
        </p:txBody>
      </p:sp>
      <p:sp>
        <p:nvSpPr>
          <p:cNvPr id="4" name="Rectangle 3"/>
          <p:cNvSpPr/>
          <p:nvPr/>
        </p:nvSpPr>
        <p:spPr>
          <a:xfrm>
            <a:off x="5508703" y="6488668"/>
            <a:ext cx="6683297" cy="369332"/>
          </a:xfrm>
          <a:prstGeom prst="rect">
            <a:avLst/>
          </a:prstGeom>
        </p:spPr>
        <p:txBody>
          <a:bodyPr wrap="square">
            <a:spAutoFit/>
          </a:bodyPr>
          <a:lstStyle/>
          <a:p>
            <a:r>
              <a:rPr lang="en-US"/>
              <a:t>https://www.fusioncharts.com/resources/chart-primers/bubble-chart</a:t>
            </a:r>
          </a:p>
        </p:txBody>
      </p:sp>
      <p:sp>
        <p:nvSpPr>
          <p:cNvPr id="6" name="Rectangle 5"/>
          <p:cNvSpPr/>
          <p:nvPr/>
        </p:nvSpPr>
        <p:spPr>
          <a:xfrm>
            <a:off x="0" y="1613118"/>
            <a:ext cx="6405098" cy="1815882"/>
          </a:xfrm>
          <a:prstGeom prst="rect">
            <a:avLst/>
          </a:prstGeom>
        </p:spPr>
        <p:txBody>
          <a:bodyPr wrap="square">
            <a:spAutoFit/>
          </a:bodyPr>
          <a:lstStyle/>
          <a:p>
            <a:r>
              <a:rPr lang="en-US" sz="2800" dirty="0" err="1"/>
              <a:t>Bubblechart</a:t>
            </a:r>
            <a:r>
              <a:rPr lang="en-US" sz="2800" dirty="0"/>
              <a:t> </a:t>
            </a:r>
          </a:p>
          <a:p>
            <a:pPr marL="457200" indent="-457200">
              <a:buFont typeface="Arial" panose="020B0604020202020204" pitchFamily="34" charset="0"/>
              <a:buChar char="•"/>
            </a:pPr>
            <a:r>
              <a:rPr lang="en-US" sz="2800" dirty="0"/>
              <a:t>To compare and depict the variable relationship by the position (1</a:t>
            </a:r>
            <a:r>
              <a:rPr lang="en-US" sz="2800" baseline="30000" dirty="0"/>
              <a:t>st</a:t>
            </a:r>
            <a:r>
              <a:rPr lang="en-US" sz="2800" dirty="0"/>
              <a:t> and 2</a:t>
            </a:r>
            <a:r>
              <a:rPr lang="en-US" sz="2800" baseline="30000" dirty="0"/>
              <a:t>nd</a:t>
            </a:r>
            <a:r>
              <a:rPr lang="en-US" sz="2800" dirty="0"/>
              <a:t>) and the size (3</a:t>
            </a:r>
            <a:r>
              <a:rPr lang="en-US" sz="2800" baseline="30000" dirty="0"/>
              <a:t>rd</a:t>
            </a:r>
            <a:r>
              <a:rPr lang="en-US" sz="2800" dirty="0"/>
              <a:t>)</a:t>
            </a:r>
          </a:p>
        </p:txBody>
      </p:sp>
      <p:pic>
        <p:nvPicPr>
          <p:cNvPr id="7" name="Picture 6"/>
          <p:cNvPicPr>
            <a:picLocks noChangeAspect="1"/>
          </p:cNvPicPr>
          <p:nvPr/>
        </p:nvPicPr>
        <p:blipFill>
          <a:blip r:embed="rId3"/>
          <a:stretch>
            <a:fillRect/>
          </a:stretch>
        </p:blipFill>
        <p:spPr>
          <a:xfrm>
            <a:off x="6502400" y="2291884"/>
            <a:ext cx="5166360" cy="3712380"/>
          </a:xfrm>
          <a:prstGeom prst="rect">
            <a:avLst/>
          </a:prstGeom>
        </p:spPr>
      </p:pic>
    </p:spTree>
    <p:extLst>
      <p:ext uri="{BB962C8B-B14F-4D97-AF65-F5344CB8AC3E}">
        <p14:creationId xmlns:p14="http://schemas.microsoft.com/office/powerpoint/2010/main" val="2254098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Bubble charts to visualize amounts in 3 dimensions</a:t>
            </a:r>
          </a:p>
        </p:txBody>
      </p:sp>
      <p:sp>
        <p:nvSpPr>
          <p:cNvPr id="4" name="Rectangle 3"/>
          <p:cNvSpPr/>
          <p:nvPr/>
        </p:nvSpPr>
        <p:spPr>
          <a:xfrm>
            <a:off x="5508703" y="6488668"/>
            <a:ext cx="6683297" cy="369332"/>
          </a:xfrm>
          <a:prstGeom prst="rect">
            <a:avLst/>
          </a:prstGeom>
        </p:spPr>
        <p:txBody>
          <a:bodyPr wrap="square">
            <a:spAutoFit/>
          </a:bodyPr>
          <a:lstStyle/>
          <a:p>
            <a:r>
              <a:rPr lang="en-US"/>
              <a:t>https://www.fusioncharts.com/resources/chart-primers/bubble-chart</a:t>
            </a:r>
          </a:p>
        </p:txBody>
      </p:sp>
      <p:sp>
        <p:nvSpPr>
          <p:cNvPr id="6" name="Rectangle 5"/>
          <p:cNvSpPr/>
          <p:nvPr/>
        </p:nvSpPr>
        <p:spPr>
          <a:xfrm>
            <a:off x="320040" y="1525670"/>
            <a:ext cx="5786120" cy="3970318"/>
          </a:xfrm>
          <a:prstGeom prst="rect">
            <a:avLst/>
          </a:prstGeom>
        </p:spPr>
        <p:txBody>
          <a:bodyPr wrap="square">
            <a:spAutoFit/>
          </a:bodyPr>
          <a:lstStyle/>
          <a:p>
            <a:r>
              <a:rPr lang="en-US" sz="2800" dirty="0" err="1"/>
              <a:t>Bubblechart</a:t>
            </a:r>
            <a:r>
              <a:rPr lang="en-US" sz="2800" dirty="0"/>
              <a:t> </a:t>
            </a:r>
          </a:p>
          <a:p>
            <a:pPr marL="457200" indent="-457200">
              <a:buFont typeface="Arial" panose="020B0604020202020204" pitchFamily="34" charset="0"/>
              <a:buChar char="•"/>
            </a:pPr>
            <a:r>
              <a:rPr lang="en-US" sz="2800" dirty="0"/>
              <a:t>To compare and depict variable relationships by the position (1</a:t>
            </a:r>
            <a:r>
              <a:rPr lang="en-US" sz="2800" baseline="30000" dirty="0"/>
              <a:t>st</a:t>
            </a:r>
            <a:r>
              <a:rPr lang="en-US" sz="2800" dirty="0"/>
              <a:t> and 2</a:t>
            </a:r>
            <a:r>
              <a:rPr lang="en-US" sz="2800" baseline="30000" dirty="0"/>
              <a:t>nd</a:t>
            </a:r>
            <a:r>
              <a:rPr lang="en-US" sz="2800" dirty="0"/>
              <a:t>) and the size (3</a:t>
            </a:r>
            <a:r>
              <a:rPr lang="en-US" sz="2800" baseline="30000" dirty="0"/>
              <a:t>rd</a:t>
            </a:r>
            <a:r>
              <a:rPr lang="en-US" sz="2800" dirty="0"/>
              <a:t>)</a:t>
            </a:r>
          </a:p>
          <a:p>
            <a:pPr marL="457200" indent="-457200">
              <a:buFont typeface="Arial" panose="020B0604020202020204" pitchFamily="34" charset="0"/>
              <a:buChar char="•"/>
            </a:pPr>
            <a:r>
              <a:rPr lang="en-US" sz="2800" dirty="0"/>
              <a:t>Also to analyze, e.g.,</a:t>
            </a:r>
          </a:p>
          <a:p>
            <a:pPr marL="914400" lvl="1" indent="-457200">
              <a:buFont typeface="Arial" panose="020B0604020202020204" pitchFamily="34" charset="0"/>
              <a:buChar char="•"/>
            </a:pPr>
            <a:r>
              <a:rPr lang="en-US" sz="2800" dirty="0"/>
              <a:t>Best investments</a:t>
            </a:r>
          </a:p>
          <a:p>
            <a:pPr marL="914400" lvl="1" indent="-457200">
              <a:buFont typeface="Arial" panose="020B0604020202020204" pitchFamily="34" charset="0"/>
              <a:buChar char="•"/>
            </a:pPr>
            <a:r>
              <a:rPr lang="en-US" sz="2800" dirty="0"/>
              <a:t>Good investments</a:t>
            </a:r>
          </a:p>
          <a:p>
            <a:pPr marL="914400" lvl="1" indent="-457200">
              <a:buFont typeface="Arial" panose="020B0604020202020204" pitchFamily="34" charset="0"/>
              <a:buChar char="•"/>
            </a:pPr>
            <a:r>
              <a:rPr lang="en-US" sz="2800" dirty="0"/>
              <a:t>Not-so good investments</a:t>
            </a:r>
          </a:p>
          <a:p>
            <a:pPr marL="914400" lvl="1" indent="-457200">
              <a:buFont typeface="Arial" panose="020B0604020202020204" pitchFamily="34" charset="0"/>
              <a:buChar char="•"/>
            </a:pPr>
            <a:r>
              <a:rPr lang="en-US" sz="2800" dirty="0"/>
              <a:t>Decent investments </a:t>
            </a:r>
          </a:p>
        </p:txBody>
      </p:sp>
      <p:pic>
        <p:nvPicPr>
          <p:cNvPr id="7" name="Picture 6"/>
          <p:cNvPicPr>
            <a:picLocks noChangeAspect="1"/>
          </p:cNvPicPr>
          <p:nvPr/>
        </p:nvPicPr>
        <p:blipFill>
          <a:blip r:embed="rId3"/>
          <a:stretch>
            <a:fillRect/>
          </a:stretch>
        </p:blipFill>
        <p:spPr>
          <a:xfrm>
            <a:off x="6502400" y="2291884"/>
            <a:ext cx="5166360" cy="3712380"/>
          </a:xfrm>
          <a:prstGeom prst="rect">
            <a:avLst/>
          </a:prstGeom>
        </p:spPr>
      </p:pic>
      <p:cxnSp>
        <p:nvCxnSpPr>
          <p:cNvPr id="5" name="Straight Connector 4"/>
          <p:cNvCxnSpPr>
            <a:endCxn id="7" idx="3"/>
          </p:cNvCxnSpPr>
          <p:nvPr/>
        </p:nvCxnSpPr>
        <p:spPr>
          <a:xfrm>
            <a:off x="7152640" y="4114800"/>
            <a:ext cx="4516120" cy="0"/>
          </a:xfrm>
          <a:prstGeom prst="line">
            <a:avLst/>
          </a:prstGeom>
          <a:ln w="317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316720" y="2550160"/>
            <a:ext cx="0" cy="2936240"/>
          </a:xfrm>
          <a:prstGeom prst="line">
            <a:avLst/>
          </a:prstGeom>
          <a:ln w="3175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52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Bubble charts to visualize amounts in 3 dimensions</a:t>
            </a:r>
          </a:p>
        </p:txBody>
      </p:sp>
      <p:sp>
        <p:nvSpPr>
          <p:cNvPr id="4" name="Rectangle 3"/>
          <p:cNvSpPr/>
          <p:nvPr/>
        </p:nvSpPr>
        <p:spPr>
          <a:xfrm>
            <a:off x="5508703" y="6488668"/>
            <a:ext cx="6683297" cy="369332"/>
          </a:xfrm>
          <a:prstGeom prst="rect">
            <a:avLst/>
          </a:prstGeom>
        </p:spPr>
        <p:txBody>
          <a:bodyPr wrap="square">
            <a:spAutoFit/>
          </a:bodyPr>
          <a:lstStyle/>
          <a:p>
            <a:r>
              <a:rPr lang="en-US"/>
              <a:t>https://www.fusioncharts.com/resources/chart-primers/bubble-chart</a:t>
            </a:r>
          </a:p>
        </p:txBody>
      </p:sp>
      <p:sp>
        <p:nvSpPr>
          <p:cNvPr id="6" name="Rectangle 5"/>
          <p:cNvSpPr/>
          <p:nvPr/>
        </p:nvSpPr>
        <p:spPr>
          <a:xfrm>
            <a:off x="320040" y="1525670"/>
            <a:ext cx="5786120" cy="4832092"/>
          </a:xfrm>
          <a:prstGeom prst="rect">
            <a:avLst/>
          </a:prstGeom>
        </p:spPr>
        <p:txBody>
          <a:bodyPr wrap="square">
            <a:spAutoFit/>
          </a:bodyPr>
          <a:lstStyle/>
          <a:p>
            <a:r>
              <a:rPr lang="en-US" sz="2800" dirty="0" err="1"/>
              <a:t>Bubblechart</a:t>
            </a:r>
            <a:r>
              <a:rPr lang="en-US" sz="2800" dirty="0"/>
              <a:t> </a:t>
            </a:r>
          </a:p>
          <a:p>
            <a:pPr marL="457200" indent="-457200">
              <a:buFont typeface="Arial" panose="020B0604020202020204" pitchFamily="34" charset="0"/>
              <a:buChar char="•"/>
            </a:pPr>
            <a:r>
              <a:rPr lang="en-US" sz="2800" dirty="0"/>
              <a:t>To compare and depict variable relationships by the position (1</a:t>
            </a:r>
            <a:r>
              <a:rPr lang="en-US" sz="2800" baseline="30000" dirty="0"/>
              <a:t>st</a:t>
            </a:r>
            <a:r>
              <a:rPr lang="en-US" sz="2800" dirty="0"/>
              <a:t> and 2</a:t>
            </a:r>
            <a:r>
              <a:rPr lang="en-US" sz="2800" baseline="30000" dirty="0"/>
              <a:t>nd</a:t>
            </a:r>
            <a:r>
              <a:rPr lang="en-US" sz="2800" dirty="0"/>
              <a:t>) and the size (3</a:t>
            </a:r>
            <a:r>
              <a:rPr lang="en-US" sz="2800" baseline="30000" dirty="0"/>
              <a:t>rd</a:t>
            </a:r>
            <a:r>
              <a:rPr lang="en-US" sz="2800" dirty="0"/>
              <a:t>)</a:t>
            </a:r>
          </a:p>
          <a:p>
            <a:pPr marL="457200" indent="-457200">
              <a:buFont typeface="Arial" panose="020B0604020202020204" pitchFamily="34" charset="0"/>
              <a:buChar char="•"/>
            </a:pPr>
            <a:r>
              <a:rPr lang="en-US" sz="2800" dirty="0"/>
              <a:t>Also to analyze, e.g.</a:t>
            </a:r>
          </a:p>
          <a:p>
            <a:pPr marL="914400" lvl="1" indent="-457200">
              <a:buFont typeface="Arial" panose="020B0604020202020204" pitchFamily="34" charset="0"/>
              <a:buChar char="•"/>
            </a:pPr>
            <a:r>
              <a:rPr lang="en-US" sz="2800" dirty="0"/>
              <a:t>Best investments</a:t>
            </a:r>
          </a:p>
          <a:p>
            <a:pPr marL="914400" lvl="1" indent="-457200">
              <a:buFont typeface="Arial" panose="020B0604020202020204" pitchFamily="34" charset="0"/>
              <a:buChar char="•"/>
            </a:pPr>
            <a:r>
              <a:rPr lang="en-US" sz="2800" dirty="0"/>
              <a:t>Good investments</a:t>
            </a:r>
          </a:p>
          <a:p>
            <a:pPr marL="914400" lvl="1" indent="-457200">
              <a:buFont typeface="Arial" panose="020B0604020202020204" pitchFamily="34" charset="0"/>
              <a:buChar char="•"/>
            </a:pPr>
            <a:r>
              <a:rPr lang="en-US" sz="2800" dirty="0"/>
              <a:t>Not-so good investments</a:t>
            </a:r>
          </a:p>
          <a:p>
            <a:pPr marL="914400" lvl="1" indent="-457200">
              <a:buFont typeface="Arial" panose="020B0604020202020204" pitchFamily="34" charset="0"/>
              <a:buChar char="•"/>
            </a:pPr>
            <a:r>
              <a:rPr lang="en-US" sz="2800" dirty="0"/>
              <a:t>Decent investments </a:t>
            </a:r>
          </a:p>
          <a:p>
            <a:pPr marL="457200" indent="-457200">
              <a:buFont typeface="Arial" panose="020B0604020202020204" pitchFamily="34" charset="0"/>
              <a:buChar char="•"/>
            </a:pPr>
            <a:r>
              <a:rPr lang="en-US" sz="2800" dirty="0"/>
              <a:t>The 3</a:t>
            </a:r>
            <a:r>
              <a:rPr lang="en-US" sz="2800" baseline="30000" dirty="0"/>
              <a:t>rd</a:t>
            </a:r>
            <a:r>
              <a:rPr lang="en-US" sz="2800" dirty="0"/>
              <a:t> dimension also can be in bubble color</a:t>
            </a:r>
          </a:p>
        </p:txBody>
      </p:sp>
      <p:cxnSp>
        <p:nvCxnSpPr>
          <p:cNvPr id="5" name="Straight Connector 4"/>
          <p:cNvCxnSpPr>
            <a:cxnSpLocks/>
          </p:cNvCxnSpPr>
          <p:nvPr/>
        </p:nvCxnSpPr>
        <p:spPr>
          <a:xfrm>
            <a:off x="7152640" y="4114800"/>
            <a:ext cx="4516120" cy="0"/>
          </a:xfrm>
          <a:prstGeom prst="line">
            <a:avLst/>
          </a:prstGeom>
          <a:ln w="317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316720" y="2550160"/>
            <a:ext cx="0" cy="2936240"/>
          </a:xfrm>
          <a:prstGeom prst="line">
            <a:avLst/>
          </a:prstGeom>
          <a:ln w="31750">
            <a:solidFill>
              <a:srgbClr val="FF0000"/>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99357530-6700-45F5-8140-CD2132688A20}"/>
              </a:ext>
            </a:extLst>
          </p:cNvPr>
          <p:cNvGraphicFramePr>
            <a:graphicFrameLocks/>
          </p:cNvGraphicFramePr>
          <p:nvPr>
            <p:extLst>
              <p:ext uri="{D42A27DB-BD31-4B8C-83A1-F6EECF244321}">
                <p14:modId xmlns:p14="http://schemas.microsoft.com/office/powerpoint/2010/main" val="3849544777"/>
              </p:ext>
            </p:extLst>
          </p:nvPr>
        </p:nvGraphicFramePr>
        <p:xfrm>
          <a:off x="6814819" y="2183130"/>
          <a:ext cx="4955539" cy="3600451"/>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A7036E73-9160-4396-AB67-54A91E618A07}"/>
              </a:ext>
            </a:extLst>
          </p:cNvPr>
          <p:cNvSpPr/>
          <p:nvPr/>
        </p:nvSpPr>
        <p:spPr>
          <a:xfrm>
            <a:off x="9037322" y="3926840"/>
            <a:ext cx="203200" cy="203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D0B50AC-C6ED-4A62-8B44-4BB1D8BDB666}"/>
              </a:ext>
            </a:extLst>
          </p:cNvPr>
          <p:cNvSpPr/>
          <p:nvPr/>
        </p:nvSpPr>
        <p:spPr>
          <a:xfrm>
            <a:off x="7719060" y="4979522"/>
            <a:ext cx="203200" cy="2032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A7AABE0-FFD9-45AB-B0A1-F86137E94AF4}"/>
              </a:ext>
            </a:extLst>
          </p:cNvPr>
          <p:cNvSpPr/>
          <p:nvPr/>
        </p:nvSpPr>
        <p:spPr>
          <a:xfrm>
            <a:off x="10577196" y="4979522"/>
            <a:ext cx="203200" cy="2032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CBEA34-AF5B-4BE6-AA53-F25121DF7097}"/>
              </a:ext>
            </a:extLst>
          </p:cNvPr>
          <p:cNvSpPr/>
          <p:nvPr/>
        </p:nvSpPr>
        <p:spPr>
          <a:xfrm>
            <a:off x="10137141" y="4013200"/>
            <a:ext cx="203200" cy="2032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ADFCF0-F431-4C5D-AAFD-E887D01CBFEF}"/>
              </a:ext>
            </a:extLst>
          </p:cNvPr>
          <p:cNvSpPr/>
          <p:nvPr/>
        </p:nvSpPr>
        <p:spPr>
          <a:xfrm>
            <a:off x="9689466" y="3445510"/>
            <a:ext cx="203200" cy="203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E93F2AE-2D21-4435-AF17-365A8844841C}"/>
              </a:ext>
            </a:extLst>
          </p:cNvPr>
          <p:cNvSpPr txBox="1"/>
          <p:nvPr/>
        </p:nvSpPr>
        <p:spPr>
          <a:xfrm>
            <a:off x="8566779" y="5666602"/>
            <a:ext cx="1773562" cy="276999"/>
          </a:xfrm>
          <a:prstGeom prst="rect">
            <a:avLst/>
          </a:prstGeom>
          <a:noFill/>
        </p:spPr>
        <p:txBody>
          <a:bodyPr wrap="none" rtlCol="0">
            <a:spAutoFit/>
          </a:bodyPr>
          <a:lstStyle/>
          <a:p>
            <a:r>
              <a:rPr lang="en-US" sz="1200" dirty="0">
                <a:solidFill>
                  <a:schemeClr val="bg1">
                    <a:lumMod val="65000"/>
                  </a:schemeClr>
                </a:solidFill>
              </a:rPr>
              <a:t>Age of investment (Years)</a:t>
            </a:r>
          </a:p>
        </p:txBody>
      </p:sp>
      <p:sp>
        <p:nvSpPr>
          <p:cNvPr id="19" name="TextBox 18">
            <a:extLst>
              <a:ext uri="{FF2B5EF4-FFF2-40B4-BE49-F238E27FC236}">
                <a16:creationId xmlns:a16="http://schemas.microsoft.com/office/drawing/2014/main" id="{5D8AE795-42F2-496B-9C00-A769AA5C2A23}"/>
              </a:ext>
            </a:extLst>
          </p:cNvPr>
          <p:cNvSpPr txBox="1"/>
          <p:nvPr/>
        </p:nvSpPr>
        <p:spPr>
          <a:xfrm rot="16200000">
            <a:off x="5920893" y="4053620"/>
            <a:ext cx="1539717" cy="276999"/>
          </a:xfrm>
          <a:prstGeom prst="rect">
            <a:avLst/>
          </a:prstGeom>
          <a:noFill/>
        </p:spPr>
        <p:txBody>
          <a:bodyPr wrap="none" rtlCol="0">
            <a:spAutoFit/>
          </a:bodyPr>
          <a:lstStyle/>
          <a:p>
            <a:r>
              <a:rPr lang="en-US" sz="1200" dirty="0">
                <a:solidFill>
                  <a:schemeClr val="bg1">
                    <a:lumMod val="65000"/>
                  </a:schemeClr>
                </a:solidFill>
              </a:rPr>
              <a:t>Return on Investment</a:t>
            </a:r>
          </a:p>
        </p:txBody>
      </p:sp>
      <p:sp>
        <p:nvSpPr>
          <p:cNvPr id="24" name="Rectangle 23">
            <a:extLst>
              <a:ext uri="{FF2B5EF4-FFF2-40B4-BE49-F238E27FC236}">
                <a16:creationId xmlns:a16="http://schemas.microsoft.com/office/drawing/2014/main" id="{E46AC52D-96F6-4A33-9AE9-F212CD956B10}"/>
              </a:ext>
            </a:extLst>
          </p:cNvPr>
          <p:cNvSpPr/>
          <p:nvPr/>
        </p:nvSpPr>
        <p:spPr>
          <a:xfrm>
            <a:off x="7295661" y="2704226"/>
            <a:ext cx="1271113" cy="1308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A90AE2-EA4D-46C3-B3A9-81C5B832ED2D}"/>
              </a:ext>
            </a:extLst>
          </p:cNvPr>
          <p:cNvSpPr/>
          <p:nvPr/>
        </p:nvSpPr>
        <p:spPr>
          <a:xfrm>
            <a:off x="7417339" y="3040922"/>
            <a:ext cx="203200" cy="203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47E33E6-417D-4D1D-B2FB-19BF60EAFF1D}"/>
              </a:ext>
            </a:extLst>
          </p:cNvPr>
          <p:cNvSpPr/>
          <p:nvPr/>
        </p:nvSpPr>
        <p:spPr>
          <a:xfrm>
            <a:off x="7417339" y="3274049"/>
            <a:ext cx="203200" cy="2032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97133AF-AA07-43FC-A5A7-925AB29699F8}"/>
              </a:ext>
            </a:extLst>
          </p:cNvPr>
          <p:cNvSpPr/>
          <p:nvPr/>
        </p:nvSpPr>
        <p:spPr>
          <a:xfrm>
            <a:off x="7416386" y="3522416"/>
            <a:ext cx="203200" cy="2032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DC1353D-85EB-477C-B3D9-F3770323192C}"/>
              </a:ext>
            </a:extLst>
          </p:cNvPr>
          <p:cNvSpPr/>
          <p:nvPr/>
        </p:nvSpPr>
        <p:spPr>
          <a:xfrm>
            <a:off x="7416386" y="3747923"/>
            <a:ext cx="203200" cy="2032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4804FD-3D95-423B-AF5A-C93195387D73}"/>
              </a:ext>
            </a:extLst>
          </p:cNvPr>
          <p:cNvSpPr txBox="1"/>
          <p:nvPr/>
        </p:nvSpPr>
        <p:spPr>
          <a:xfrm>
            <a:off x="7575765" y="2995793"/>
            <a:ext cx="263214" cy="276999"/>
          </a:xfrm>
          <a:prstGeom prst="rect">
            <a:avLst/>
          </a:prstGeom>
          <a:noFill/>
        </p:spPr>
        <p:txBody>
          <a:bodyPr wrap="none" rtlCol="0">
            <a:spAutoFit/>
          </a:bodyPr>
          <a:lstStyle/>
          <a:p>
            <a:r>
              <a:rPr lang="en-US" sz="1200" dirty="0">
                <a:solidFill>
                  <a:schemeClr val="bg1">
                    <a:lumMod val="65000"/>
                  </a:schemeClr>
                </a:solidFill>
              </a:rPr>
              <a:t>1</a:t>
            </a:r>
          </a:p>
        </p:txBody>
      </p:sp>
      <p:sp>
        <p:nvSpPr>
          <p:cNvPr id="21" name="TextBox 20">
            <a:extLst>
              <a:ext uri="{FF2B5EF4-FFF2-40B4-BE49-F238E27FC236}">
                <a16:creationId xmlns:a16="http://schemas.microsoft.com/office/drawing/2014/main" id="{87E77C8A-0401-438B-A158-818051E5C331}"/>
              </a:ext>
            </a:extLst>
          </p:cNvPr>
          <p:cNvSpPr txBox="1"/>
          <p:nvPr/>
        </p:nvSpPr>
        <p:spPr>
          <a:xfrm>
            <a:off x="7575765" y="3240056"/>
            <a:ext cx="263214" cy="276999"/>
          </a:xfrm>
          <a:prstGeom prst="rect">
            <a:avLst/>
          </a:prstGeom>
          <a:noFill/>
        </p:spPr>
        <p:txBody>
          <a:bodyPr wrap="none" rtlCol="0">
            <a:spAutoFit/>
          </a:bodyPr>
          <a:lstStyle/>
          <a:p>
            <a:r>
              <a:rPr lang="en-US" sz="1200" dirty="0">
                <a:solidFill>
                  <a:schemeClr val="bg1">
                    <a:lumMod val="65000"/>
                  </a:schemeClr>
                </a:solidFill>
              </a:rPr>
              <a:t>2</a:t>
            </a:r>
          </a:p>
        </p:txBody>
      </p:sp>
      <p:sp>
        <p:nvSpPr>
          <p:cNvPr id="22" name="TextBox 21">
            <a:extLst>
              <a:ext uri="{FF2B5EF4-FFF2-40B4-BE49-F238E27FC236}">
                <a16:creationId xmlns:a16="http://schemas.microsoft.com/office/drawing/2014/main" id="{3001B7B0-215B-462B-91B1-8F90E0A5AB36}"/>
              </a:ext>
            </a:extLst>
          </p:cNvPr>
          <p:cNvSpPr txBox="1"/>
          <p:nvPr/>
        </p:nvSpPr>
        <p:spPr>
          <a:xfrm>
            <a:off x="7575765" y="3499559"/>
            <a:ext cx="263214" cy="276999"/>
          </a:xfrm>
          <a:prstGeom prst="rect">
            <a:avLst/>
          </a:prstGeom>
          <a:noFill/>
        </p:spPr>
        <p:txBody>
          <a:bodyPr wrap="none" rtlCol="0">
            <a:spAutoFit/>
          </a:bodyPr>
          <a:lstStyle/>
          <a:p>
            <a:r>
              <a:rPr lang="en-US" sz="1200" dirty="0">
                <a:solidFill>
                  <a:schemeClr val="bg1">
                    <a:lumMod val="65000"/>
                  </a:schemeClr>
                </a:solidFill>
              </a:rPr>
              <a:t>3</a:t>
            </a:r>
          </a:p>
        </p:txBody>
      </p:sp>
      <p:sp>
        <p:nvSpPr>
          <p:cNvPr id="23" name="TextBox 22">
            <a:extLst>
              <a:ext uri="{FF2B5EF4-FFF2-40B4-BE49-F238E27FC236}">
                <a16:creationId xmlns:a16="http://schemas.microsoft.com/office/drawing/2014/main" id="{8395F13C-4D5A-4AEA-A9C7-927A80715B2F}"/>
              </a:ext>
            </a:extLst>
          </p:cNvPr>
          <p:cNvSpPr txBox="1"/>
          <p:nvPr/>
        </p:nvSpPr>
        <p:spPr>
          <a:xfrm>
            <a:off x="7575765" y="3736201"/>
            <a:ext cx="263214" cy="276999"/>
          </a:xfrm>
          <a:prstGeom prst="rect">
            <a:avLst/>
          </a:prstGeom>
          <a:noFill/>
        </p:spPr>
        <p:txBody>
          <a:bodyPr wrap="none" rtlCol="0">
            <a:spAutoFit/>
          </a:bodyPr>
          <a:lstStyle/>
          <a:p>
            <a:r>
              <a:rPr lang="en-US" sz="1200" dirty="0">
                <a:solidFill>
                  <a:schemeClr val="bg1">
                    <a:lumMod val="65000"/>
                  </a:schemeClr>
                </a:solidFill>
              </a:rPr>
              <a:t>4</a:t>
            </a:r>
          </a:p>
        </p:txBody>
      </p:sp>
      <p:sp>
        <p:nvSpPr>
          <p:cNvPr id="25" name="TextBox 24">
            <a:extLst>
              <a:ext uri="{FF2B5EF4-FFF2-40B4-BE49-F238E27FC236}">
                <a16:creationId xmlns:a16="http://schemas.microsoft.com/office/drawing/2014/main" id="{987B2887-A1EA-43ED-AA34-ACE91F3B9814}"/>
              </a:ext>
            </a:extLst>
          </p:cNvPr>
          <p:cNvSpPr txBox="1"/>
          <p:nvPr/>
        </p:nvSpPr>
        <p:spPr>
          <a:xfrm>
            <a:off x="7295661" y="2607343"/>
            <a:ext cx="1251496" cy="461665"/>
          </a:xfrm>
          <a:prstGeom prst="rect">
            <a:avLst/>
          </a:prstGeom>
          <a:noFill/>
        </p:spPr>
        <p:txBody>
          <a:bodyPr wrap="none" rtlCol="0">
            <a:spAutoFit/>
          </a:bodyPr>
          <a:lstStyle/>
          <a:p>
            <a:r>
              <a:rPr lang="en-US" sz="1200" dirty="0">
                <a:solidFill>
                  <a:schemeClr val="bg1">
                    <a:lumMod val="65000"/>
                  </a:schemeClr>
                </a:solidFill>
              </a:rPr>
              <a:t>Amount of </a:t>
            </a:r>
          </a:p>
          <a:p>
            <a:r>
              <a:rPr lang="en-US" sz="1200" dirty="0">
                <a:solidFill>
                  <a:schemeClr val="bg1">
                    <a:lumMod val="65000"/>
                  </a:schemeClr>
                </a:solidFill>
              </a:rPr>
              <a:t>investment (1B$)</a:t>
            </a:r>
          </a:p>
        </p:txBody>
      </p:sp>
    </p:spTree>
    <p:extLst>
      <p:ext uri="{BB962C8B-B14F-4D97-AF65-F5344CB8AC3E}">
        <p14:creationId xmlns:p14="http://schemas.microsoft.com/office/powerpoint/2010/main" val="251005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37059" y="1928767"/>
            <a:ext cx="4693920" cy="4469753"/>
          </a:xfrm>
          <a:prstGeom prst="rect">
            <a:avLst/>
          </a:prstGeom>
        </p:spPr>
      </p:pic>
      <p:sp>
        <p:nvSpPr>
          <p:cNvPr id="6" name="Title 1"/>
          <p:cNvSpPr>
            <a:spLocks noGrp="1"/>
          </p:cNvSpPr>
          <p:nvPr>
            <p:ph type="title"/>
          </p:nvPr>
        </p:nvSpPr>
        <p:spPr>
          <a:xfrm>
            <a:off x="0" y="0"/>
            <a:ext cx="12192000" cy="1325563"/>
          </a:xfrm>
        </p:spPr>
        <p:txBody>
          <a:bodyPr/>
          <a:lstStyle/>
          <a:p>
            <a:r>
              <a:rPr lang="en-US" dirty="0"/>
              <a:t>Bubbles chart avoid representation in 3D</a:t>
            </a:r>
          </a:p>
        </p:txBody>
      </p:sp>
      <p:sp>
        <p:nvSpPr>
          <p:cNvPr id="5" name="Rectangle 4"/>
          <p:cNvSpPr/>
          <p:nvPr/>
        </p:nvSpPr>
        <p:spPr>
          <a:xfrm>
            <a:off x="6679313" y="1584548"/>
            <a:ext cx="5296657" cy="369332"/>
          </a:xfrm>
          <a:prstGeom prst="rect">
            <a:avLst/>
          </a:prstGeom>
        </p:spPr>
        <p:txBody>
          <a:bodyPr wrap="square">
            <a:spAutoFit/>
          </a:bodyPr>
          <a:lstStyle/>
          <a:p>
            <a:r>
              <a:rPr lang="en-US" dirty="0"/>
              <a:t>Fuel efficiency vs. displacement and power for 32 cars</a:t>
            </a:r>
          </a:p>
        </p:txBody>
      </p:sp>
      <p:sp>
        <p:nvSpPr>
          <p:cNvPr id="8" name="Rectangle 7">
            <a:extLst>
              <a:ext uri="{FF2B5EF4-FFF2-40B4-BE49-F238E27FC236}">
                <a16:creationId xmlns:a16="http://schemas.microsoft.com/office/drawing/2014/main" id="{A52CF1D6-5FBE-458C-8E26-7CA9713B4915}"/>
              </a:ext>
            </a:extLst>
          </p:cNvPr>
          <p:cNvSpPr/>
          <p:nvPr/>
        </p:nvSpPr>
        <p:spPr>
          <a:xfrm>
            <a:off x="7573931" y="6491710"/>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7" name="Rectangle 6"/>
          <p:cNvSpPr/>
          <p:nvPr/>
        </p:nvSpPr>
        <p:spPr>
          <a:xfrm>
            <a:off x="320039" y="1525670"/>
            <a:ext cx="6617020" cy="2677656"/>
          </a:xfrm>
          <a:prstGeom prst="rect">
            <a:avLst/>
          </a:prstGeom>
        </p:spPr>
        <p:txBody>
          <a:bodyPr wrap="square">
            <a:spAutoFit/>
          </a:bodyPr>
          <a:lstStyle/>
          <a:p>
            <a:r>
              <a:rPr lang="en-US" sz="2400" dirty="0"/>
              <a:t>Difficult to envision where the points are in space</a:t>
            </a:r>
          </a:p>
          <a:p>
            <a:pPr marL="514350" indent="-514350">
              <a:buFont typeface="+mj-lt"/>
              <a:buAutoNum type="arabicPeriod"/>
            </a:pPr>
            <a:r>
              <a:rPr lang="en-US" sz="2400" dirty="0"/>
              <a:t>Data transformation from the data space into the 3D</a:t>
            </a:r>
          </a:p>
          <a:p>
            <a:pPr marL="514350" indent="-514350">
              <a:buFont typeface="+mj-lt"/>
              <a:buAutoNum type="arabicPeriod"/>
            </a:pPr>
            <a:r>
              <a:rPr lang="en-US" sz="2400" dirty="0"/>
              <a:t>Data transformation from the 3D to 2D problematic, since </a:t>
            </a:r>
          </a:p>
          <a:p>
            <a:pPr marL="914400" lvl="1" indent="-457200">
              <a:buFont typeface="Arial" panose="020B0604020202020204" pitchFamily="34" charset="0"/>
              <a:buChar char="•"/>
            </a:pPr>
            <a:r>
              <a:rPr lang="en-US" sz="2400" dirty="0"/>
              <a:t>non-invertible (a point in 2D      a line in 3D)</a:t>
            </a:r>
          </a:p>
          <a:p>
            <a:pPr marL="914400" lvl="1" indent="-457200">
              <a:buFont typeface="Arial" panose="020B0604020202020204" pitchFamily="34" charset="0"/>
              <a:buChar char="•"/>
            </a:pPr>
            <a:r>
              <a:rPr lang="en-US" sz="2400" dirty="0"/>
              <a:t>Our attempt unreliable</a:t>
            </a:r>
          </a:p>
        </p:txBody>
      </p:sp>
      <p:sp>
        <p:nvSpPr>
          <p:cNvPr id="2" name="Left-Right Arrow 1"/>
          <p:cNvSpPr/>
          <p:nvPr/>
        </p:nvSpPr>
        <p:spPr>
          <a:xfrm>
            <a:off x="4813462" y="3429000"/>
            <a:ext cx="411982" cy="3042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21B96C-02CC-4765-A9DC-8F9A8307C307}"/>
              </a:ext>
            </a:extLst>
          </p:cNvPr>
          <p:cNvPicPr>
            <a:picLocks noChangeAspect="1"/>
          </p:cNvPicPr>
          <p:nvPr/>
        </p:nvPicPr>
        <p:blipFill>
          <a:blip r:embed="rId4"/>
          <a:stretch>
            <a:fillRect/>
          </a:stretch>
        </p:blipFill>
        <p:spPr>
          <a:xfrm>
            <a:off x="10050594" y="6222203"/>
            <a:ext cx="2141406" cy="274344"/>
          </a:xfrm>
          <a:prstGeom prst="rect">
            <a:avLst/>
          </a:prstGeom>
        </p:spPr>
      </p:pic>
    </p:spTree>
    <p:extLst>
      <p:ext uri="{BB962C8B-B14F-4D97-AF65-F5344CB8AC3E}">
        <p14:creationId xmlns:p14="http://schemas.microsoft.com/office/powerpoint/2010/main" val="113041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38200" y="15895"/>
            <a:ext cx="10515600" cy="1325563"/>
          </a:xfrm>
        </p:spPr>
        <p:txBody>
          <a:bodyPr/>
          <a:lstStyle/>
          <a:p>
            <a:r>
              <a:rPr lang="en-US" dirty="0"/>
              <a:t>Tables </a:t>
            </a:r>
            <a:r>
              <a:rPr lang="en-US" i="1" dirty="0"/>
              <a:t>can</a:t>
            </a:r>
            <a:r>
              <a:rPr lang="en-US" dirty="0"/>
              <a:t> show exact values</a:t>
            </a:r>
          </a:p>
        </p:txBody>
      </p:sp>
      <p:graphicFrame>
        <p:nvGraphicFramePr>
          <p:cNvPr id="5" name="Table 4">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2842845420"/>
              </p:ext>
            </p:extLst>
          </p:nvPr>
        </p:nvGraphicFramePr>
        <p:xfrm>
          <a:off x="610593" y="2040899"/>
          <a:ext cx="5485407" cy="3199380"/>
        </p:xfrm>
        <a:graphic>
          <a:graphicData uri="http://schemas.openxmlformats.org/drawingml/2006/table">
            <a:tbl>
              <a:tblPr>
                <a:tableStyleId>{5C22544A-7EE6-4342-B048-85BDC9FD1C3A}</a:tableStyleId>
              </a:tblPr>
              <a:tblGrid>
                <a:gridCol w="446081">
                  <a:extLst>
                    <a:ext uri="{9D8B030D-6E8A-4147-A177-3AD203B41FA5}">
                      <a16:colId xmlns:a16="http://schemas.microsoft.com/office/drawing/2014/main" val="1644285060"/>
                    </a:ext>
                  </a:extLst>
                </a:gridCol>
                <a:gridCol w="2917071">
                  <a:extLst>
                    <a:ext uri="{9D8B030D-6E8A-4147-A177-3AD203B41FA5}">
                      <a16:colId xmlns:a16="http://schemas.microsoft.com/office/drawing/2014/main" val="3502117996"/>
                    </a:ext>
                  </a:extLst>
                </a:gridCol>
                <a:gridCol w="1394619">
                  <a:extLst>
                    <a:ext uri="{9D8B030D-6E8A-4147-A177-3AD203B41FA5}">
                      <a16:colId xmlns:a16="http://schemas.microsoft.com/office/drawing/2014/main" val="1365035527"/>
                    </a:ext>
                  </a:extLst>
                </a:gridCol>
                <a:gridCol w="727636">
                  <a:extLst>
                    <a:ext uri="{9D8B030D-6E8A-4147-A177-3AD203B41FA5}">
                      <a16:colId xmlns:a16="http://schemas.microsoft.com/office/drawing/2014/main" val="3096877303"/>
                    </a:ext>
                  </a:extLst>
                </a:gridCol>
              </a:tblGrid>
              <a:tr h="266615">
                <a:tc gridSpan="4">
                  <a:txBody>
                    <a:bodyPr/>
                    <a:lstStyle/>
                    <a:p>
                      <a:pPr algn="l" fontAlgn="b"/>
                      <a:r>
                        <a:rPr lang="en-US" sz="1600" u="none" strike="noStrike" dirty="0">
                          <a:effectLst/>
                        </a:rPr>
                        <a:t>Highest-grossing films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95553"/>
                  </a:ext>
                </a:extLst>
              </a:tr>
              <a:tr h="266615">
                <a:tc>
                  <a:txBody>
                    <a:bodyPr/>
                    <a:lstStyle/>
                    <a:p>
                      <a:pPr algn="l" fontAlgn="b"/>
                      <a:r>
                        <a:rPr lang="en-US" sz="1600" u="none" strike="noStrike" dirty="0">
                          <a:effectLst/>
                        </a:rPr>
                        <a:t>Rank</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Title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Gross income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a:effectLst/>
                        </a:rPr>
                        <a:t>Year</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266615">
                <a:tc>
                  <a:txBody>
                    <a:bodyPr/>
                    <a:lstStyle/>
                    <a:p>
                      <a:pPr algn="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Avengers: Endgame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$2,797,800,564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266615">
                <a:tc>
                  <a:txBody>
                    <a:bodyPr/>
                    <a:lstStyle/>
                    <a:p>
                      <a:pPr algn="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Avatar</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$2,789,679,794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2009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266615">
                <a:tc>
                  <a:txBody>
                    <a:bodyPr/>
                    <a:lstStyle/>
                    <a:p>
                      <a:pPr algn="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Titanic</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$2,187,463,944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1997</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266615">
                <a:tc>
                  <a:txBody>
                    <a:bodyPr/>
                    <a:lstStyle/>
                    <a:p>
                      <a:pPr algn="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Star Wars: The Force Awakens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$2,068,223,624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266615">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Avengers: Infinity War</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$2,048,359,754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2018</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r h="266615">
                <a:tc>
                  <a:txBody>
                    <a:bodyPr/>
                    <a:lstStyle/>
                    <a:p>
                      <a:pPr algn="r" fontAlgn="b"/>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Jurassic World</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$1,671,713,208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187120"/>
                  </a:ext>
                </a:extLst>
              </a:tr>
              <a:tr h="266615">
                <a:tc>
                  <a:txBody>
                    <a:bodyPr/>
                    <a:lstStyle/>
                    <a:p>
                      <a:pPr algn="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The Lion King</a:t>
                      </a:r>
                      <a:r>
                        <a:rPr lang="en-US" sz="1600" u="none" strike="noStrike">
                          <a:effectLst/>
                        </a:rPr>
                        <a:t> film</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$1,654,637,574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2019</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2299747"/>
                  </a:ext>
                </a:extLst>
              </a:tr>
              <a:tr h="266615">
                <a:tc>
                  <a:txBody>
                    <a:bodyPr/>
                    <a:lstStyle/>
                    <a:p>
                      <a:pPr algn="r" fontAlgn="b"/>
                      <a:r>
                        <a:rPr lang="en-US" sz="1600" u="none" strike="noStrike" dirty="0">
                          <a:effectLst/>
                        </a:rPr>
                        <a:t>8</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The Avengers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$1,518,812,988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2012</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985858"/>
                  </a:ext>
                </a:extLst>
              </a:tr>
              <a:tr h="266615">
                <a:tc>
                  <a:txBody>
                    <a:bodyPr/>
                    <a:lstStyle/>
                    <a:p>
                      <a:pPr algn="r" fontAlgn="b"/>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Furious 7</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$1,516,045,911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107412"/>
                  </a:ext>
                </a:extLst>
              </a:tr>
              <a:tr h="266615">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Avengers: Age of Ultron</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$1,405,403,694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5781614"/>
                  </a:ext>
                </a:extLst>
              </a:tr>
            </a:tbl>
          </a:graphicData>
        </a:graphic>
      </p:graphicFrame>
      <p:graphicFrame>
        <p:nvGraphicFramePr>
          <p:cNvPr id="6" name="Chart 5">
            <a:extLst>
              <a:ext uri="{FF2B5EF4-FFF2-40B4-BE49-F238E27FC236}">
                <a16:creationId xmlns:a16="http://schemas.microsoft.com/office/drawing/2014/main" id="{ECA6B68B-A416-4D4A-A9B8-4A2D88E5F306}"/>
              </a:ext>
            </a:extLst>
          </p:cNvPr>
          <p:cNvGraphicFramePr>
            <a:graphicFrameLocks/>
          </p:cNvGraphicFramePr>
          <p:nvPr>
            <p:extLst>
              <p:ext uri="{D42A27DB-BD31-4B8C-83A1-F6EECF244321}">
                <p14:modId xmlns:p14="http://schemas.microsoft.com/office/powerpoint/2010/main" val="268387300"/>
              </p:ext>
            </p:extLst>
          </p:nvPr>
        </p:nvGraphicFramePr>
        <p:xfrm>
          <a:off x="6213630" y="1849983"/>
          <a:ext cx="5383306" cy="377414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EBB2775-9B71-4501-B447-460333B7F50D}"/>
              </a:ext>
            </a:extLst>
          </p:cNvPr>
          <p:cNvSpPr txBox="1"/>
          <p:nvPr/>
        </p:nvSpPr>
        <p:spPr>
          <a:xfrm>
            <a:off x="610593" y="5670984"/>
            <a:ext cx="10959732" cy="461665"/>
          </a:xfrm>
          <a:prstGeom prst="rect">
            <a:avLst/>
          </a:prstGeom>
          <a:noFill/>
        </p:spPr>
        <p:txBody>
          <a:bodyPr wrap="none" rtlCol="0">
            <a:spAutoFit/>
          </a:bodyPr>
          <a:lstStyle/>
          <a:p>
            <a:r>
              <a:rPr lang="en-US" sz="2400" dirty="0"/>
              <a:t>(There </a:t>
            </a:r>
            <a:r>
              <a:rPr lang="en-US" sz="2400" i="1" dirty="0"/>
              <a:t>is</a:t>
            </a:r>
            <a:r>
              <a:rPr lang="en-US" sz="2400" dirty="0"/>
              <a:t> a way a </a:t>
            </a:r>
            <a:r>
              <a:rPr lang="en-US" sz="2400" dirty="0" err="1"/>
              <a:t>barchart</a:t>
            </a:r>
            <a:r>
              <a:rPr lang="en-US" sz="2400" dirty="0"/>
              <a:t> could show exact values, but a table does so more naturally.)</a:t>
            </a:r>
          </a:p>
        </p:txBody>
      </p:sp>
    </p:spTree>
    <p:extLst>
      <p:ext uri="{BB962C8B-B14F-4D97-AF65-F5344CB8AC3E}">
        <p14:creationId xmlns:p14="http://schemas.microsoft.com/office/powerpoint/2010/main" val="617594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 versus displacement for 32 cars, with fuel efficiency represented by dot size. Data source: Motor Trend, 19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770" y="1762594"/>
            <a:ext cx="5485688" cy="411426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0" y="0"/>
            <a:ext cx="12192000" cy="1325563"/>
          </a:xfrm>
        </p:spPr>
        <p:txBody>
          <a:bodyPr/>
          <a:lstStyle/>
          <a:p>
            <a:r>
              <a:rPr lang="en-US"/>
              <a:t>Bubble chart can represent 3D</a:t>
            </a:r>
          </a:p>
        </p:txBody>
      </p:sp>
      <p:sp>
        <p:nvSpPr>
          <p:cNvPr id="5" name="Rectangle 4"/>
          <p:cNvSpPr/>
          <p:nvPr/>
        </p:nvSpPr>
        <p:spPr>
          <a:xfrm>
            <a:off x="2287602" y="1226647"/>
            <a:ext cx="7020025" cy="461665"/>
          </a:xfrm>
          <a:prstGeom prst="rect">
            <a:avLst/>
          </a:prstGeom>
        </p:spPr>
        <p:txBody>
          <a:bodyPr wrap="square">
            <a:spAutoFit/>
          </a:bodyPr>
          <a:lstStyle/>
          <a:p>
            <a:r>
              <a:rPr lang="en-US" sz="2400"/>
              <a:t>Fuel efficiency vs. displacement and power for 32 cars.</a:t>
            </a:r>
          </a:p>
        </p:txBody>
      </p:sp>
      <p:sp>
        <p:nvSpPr>
          <p:cNvPr id="8" name="Rectangle 7">
            <a:extLst>
              <a:ext uri="{FF2B5EF4-FFF2-40B4-BE49-F238E27FC236}">
                <a16:creationId xmlns:a16="http://schemas.microsoft.com/office/drawing/2014/main" id="{A52CF1D6-5FBE-458C-8E26-7CA9713B4915}"/>
              </a:ext>
            </a:extLst>
          </p:cNvPr>
          <p:cNvSpPr/>
          <p:nvPr/>
        </p:nvSpPr>
        <p:spPr>
          <a:xfrm>
            <a:off x="6604667" y="6496547"/>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7" name="Rectangle 6">
            <a:extLst>
              <a:ext uri="{FF2B5EF4-FFF2-40B4-BE49-F238E27FC236}">
                <a16:creationId xmlns:a16="http://schemas.microsoft.com/office/drawing/2014/main" id="{9619212D-BC90-4AF8-AAA5-AEB125AC81EB}"/>
              </a:ext>
            </a:extLst>
          </p:cNvPr>
          <p:cNvSpPr/>
          <p:nvPr/>
        </p:nvSpPr>
        <p:spPr>
          <a:xfrm>
            <a:off x="3120101" y="5757883"/>
            <a:ext cx="6284627" cy="1107996"/>
          </a:xfrm>
          <a:prstGeom prst="rect">
            <a:avLst/>
          </a:prstGeom>
        </p:spPr>
        <p:txBody>
          <a:bodyPr wrap="square">
            <a:spAutoFit/>
          </a:bodyPr>
          <a:lstStyle/>
          <a:p>
            <a:r>
              <a:rPr lang="en-US" sz="2200" dirty="0"/>
              <a:t>For overlaps, you can </a:t>
            </a:r>
          </a:p>
          <a:p>
            <a:pPr marL="342900" indent="-342900">
              <a:buFont typeface="Arial" panose="020B0604020202020204" pitchFamily="34" charset="0"/>
              <a:buChar char="•"/>
            </a:pPr>
            <a:r>
              <a:rPr lang="en-US" sz="2200" dirty="0"/>
              <a:t>Control transparency levels</a:t>
            </a:r>
          </a:p>
          <a:p>
            <a:pPr marL="342900" indent="-342900">
              <a:buFont typeface="Arial" panose="020B0604020202020204" pitchFamily="34" charset="0"/>
              <a:buChar char="•"/>
            </a:pPr>
            <a:r>
              <a:rPr lang="en-US" sz="2200" dirty="0"/>
              <a:t>Give jittering</a:t>
            </a:r>
          </a:p>
        </p:txBody>
      </p:sp>
    </p:spTree>
    <p:extLst>
      <p:ext uri="{BB962C8B-B14F-4D97-AF65-F5344CB8AC3E}">
        <p14:creationId xmlns:p14="http://schemas.microsoft.com/office/powerpoint/2010/main" val="3084691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a:t>Bubble size scaled in area</a:t>
            </a:r>
          </a:p>
        </p:txBody>
      </p:sp>
      <p:pic>
        <p:nvPicPr>
          <p:cNvPr id="6" name="Picture 5"/>
          <p:cNvPicPr>
            <a:picLocks noChangeAspect="1"/>
          </p:cNvPicPr>
          <p:nvPr/>
        </p:nvPicPr>
        <p:blipFill>
          <a:blip r:embed="rId3"/>
          <a:stretch>
            <a:fillRect/>
          </a:stretch>
        </p:blipFill>
        <p:spPr>
          <a:xfrm>
            <a:off x="4099676" y="1637109"/>
            <a:ext cx="7760576" cy="4353013"/>
          </a:xfrm>
          <a:prstGeom prst="rect">
            <a:avLst/>
          </a:prstGeom>
        </p:spPr>
      </p:pic>
      <p:sp>
        <p:nvSpPr>
          <p:cNvPr id="7" name="Rectangle 6"/>
          <p:cNvSpPr/>
          <p:nvPr/>
        </p:nvSpPr>
        <p:spPr>
          <a:xfrm>
            <a:off x="7529984" y="6283413"/>
            <a:ext cx="3619068" cy="369332"/>
          </a:xfrm>
          <a:prstGeom prst="rect">
            <a:avLst/>
          </a:prstGeom>
        </p:spPr>
        <p:txBody>
          <a:bodyPr wrap="none">
            <a:spAutoFit/>
          </a:bodyPr>
          <a:lstStyle/>
          <a:p>
            <a:r>
              <a:rPr lang="en-US"/>
              <a:t>The 2011 State of the Union Address</a:t>
            </a:r>
          </a:p>
        </p:txBody>
      </p:sp>
      <p:sp>
        <p:nvSpPr>
          <p:cNvPr id="5" name="Rectangle 4"/>
          <p:cNvSpPr/>
          <p:nvPr/>
        </p:nvSpPr>
        <p:spPr>
          <a:xfrm>
            <a:off x="320040" y="1525670"/>
            <a:ext cx="3779636" cy="3108543"/>
          </a:xfrm>
          <a:prstGeom prst="rect">
            <a:avLst/>
          </a:prstGeom>
        </p:spPr>
        <p:txBody>
          <a:bodyPr wrap="square">
            <a:spAutoFit/>
          </a:bodyPr>
          <a:lstStyle/>
          <a:p>
            <a:pPr marL="457200" indent="-457200">
              <a:buFont typeface="Arial" panose="020B0604020202020204" pitchFamily="34" charset="0"/>
              <a:buChar char="•"/>
            </a:pPr>
            <a:r>
              <a:rPr lang="en-US" sz="2800"/>
              <a:t>In the example, the radius of circle scaled with the size of economy</a:t>
            </a:r>
          </a:p>
          <a:p>
            <a:pPr marL="457200" indent="-457200">
              <a:buFont typeface="Arial" panose="020B0604020202020204" pitchFamily="34" charset="0"/>
              <a:buChar char="•"/>
            </a:pPr>
            <a:r>
              <a:rPr lang="en-US" sz="2800"/>
              <a:t>The radius scales linearly, but the area scales quadratically</a:t>
            </a:r>
          </a:p>
        </p:txBody>
      </p:sp>
    </p:spTree>
    <p:extLst>
      <p:ext uri="{BB962C8B-B14F-4D97-AF65-F5344CB8AC3E}">
        <p14:creationId xmlns:p14="http://schemas.microsoft.com/office/powerpoint/2010/main" val="3550274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a:t>Bubble size should be in area</a:t>
            </a:r>
          </a:p>
        </p:txBody>
      </p:sp>
      <p:sp>
        <p:nvSpPr>
          <p:cNvPr id="4" name="Rectangle 3"/>
          <p:cNvSpPr/>
          <p:nvPr/>
        </p:nvSpPr>
        <p:spPr>
          <a:xfrm>
            <a:off x="4290901" y="6405157"/>
            <a:ext cx="7811241" cy="369332"/>
          </a:xfrm>
          <a:prstGeom prst="rect">
            <a:avLst/>
          </a:prstGeom>
        </p:spPr>
        <p:txBody>
          <a:bodyPr wrap="none">
            <a:spAutoFit/>
          </a:bodyPr>
          <a:lstStyle/>
          <a:p>
            <a:r>
              <a:rPr lang="en-US"/>
              <a:t>https://blog.fastfedora.com/2011/01/2011-state-of-the-union-visualizations.html</a:t>
            </a:r>
          </a:p>
        </p:txBody>
      </p:sp>
      <p:sp>
        <p:nvSpPr>
          <p:cNvPr id="5" name="Rectangle 4"/>
          <p:cNvSpPr/>
          <p:nvPr/>
        </p:nvSpPr>
        <p:spPr>
          <a:xfrm>
            <a:off x="3831370" y="1160271"/>
            <a:ext cx="4241800" cy="523220"/>
          </a:xfrm>
          <a:prstGeom prst="rect">
            <a:avLst/>
          </a:prstGeom>
        </p:spPr>
        <p:txBody>
          <a:bodyPr wrap="square">
            <a:spAutoFit/>
          </a:bodyPr>
          <a:lstStyle/>
          <a:p>
            <a:r>
              <a:rPr lang="en-US" sz="2800"/>
              <a:t>Before and after correction</a:t>
            </a:r>
          </a:p>
        </p:txBody>
      </p:sp>
      <p:pic>
        <p:nvPicPr>
          <p:cNvPr id="8" name="Picture 7">
            <a:extLst>
              <a:ext uri="{FF2B5EF4-FFF2-40B4-BE49-F238E27FC236}">
                <a16:creationId xmlns:a16="http://schemas.microsoft.com/office/drawing/2014/main" id="{C00E5A59-8B9A-411B-800D-045AE160670D}"/>
              </a:ext>
            </a:extLst>
          </p:cNvPr>
          <p:cNvPicPr>
            <a:picLocks noChangeAspect="1"/>
          </p:cNvPicPr>
          <p:nvPr/>
        </p:nvPicPr>
        <p:blipFill>
          <a:blip r:embed="rId3"/>
          <a:stretch>
            <a:fillRect/>
          </a:stretch>
        </p:blipFill>
        <p:spPr>
          <a:xfrm>
            <a:off x="2619375" y="1798284"/>
            <a:ext cx="6953250" cy="4267200"/>
          </a:xfrm>
          <a:prstGeom prst="rect">
            <a:avLst/>
          </a:prstGeom>
        </p:spPr>
      </p:pic>
    </p:spTree>
    <p:extLst>
      <p:ext uri="{BB962C8B-B14F-4D97-AF65-F5344CB8AC3E}">
        <p14:creationId xmlns:p14="http://schemas.microsoft.com/office/powerpoint/2010/main" val="1395539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r>
              <a:rPr lang="en-US" dirty="0"/>
              <a:t>Bubble sizes difficult to compare</a:t>
            </a:r>
          </a:p>
        </p:txBody>
      </p:sp>
      <p:sp>
        <p:nvSpPr>
          <p:cNvPr id="4" name="Rectangle 3"/>
          <p:cNvSpPr/>
          <p:nvPr/>
        </p:nvSpPr>
        <p:spPr>
          <a:xfrm>
            <a:off x="3532060" y="1355436"/>
            <a:ext cx="5195333" cy="461665"/>
          </a:xfrm>
          <a:prstGeom prst="rect">
            <a:avLst/>
          </a:prstGeom>
        </p:spPr>
        <p:txBody>
          <a:bodyPr wrap="none">
            <a:spAutoFit/>
          </a:bodyPr>
          <a:lstStyle/>
          <a:p>
            <a:r>
              <a:rPr lang="en-US" sz="2400"/>
              <a:t>e.g. Data points of size 17, 24, 20, 15, 27</a:t>
            </a:r>
          </a:p>
        </p:txBody>
      </p:sp>
      <p:sp>
        <p:nvSpPr>
          <p:cNvPr id="7" name="Rectangle 6"/>
          <p:cNvSpPr/>
          <p:nvPr/>
        </p:nvSpPr>
        <p:spPr>
          <a:xfrm>
            <a:off x="2165554" y="1995401"/>
            <a:ext cx="2710999" cy="523220"/>
          </a:xfrm>
          <a:prstGeom prst="rect">
            <a:avLst/>
          </a:prstGeom>
        </p:spPr>
        <p:txBody>
          <a:bodyPr wrap="none">
            <a:spAutoFit/>
          </a:bodyPr>
          <a:lstStyle/>
          <a:p>
            <a:r>
              <a:rPr lang="en-US" sz="2800"/>
              <a:t>In buble area size</a:t>
            </a:r>
          </a:p>
        </p:txBody>
      </p:sp>
      <p:pic>
        <p:nvPicPr>
          <p:cNvPr id="8" name="Picture 7"/>
          <p:cNvPicPr>
            <a:picLocks noChangeAspect="1"/>
          </p:cNvPicPr>
          <p:nvPr/>
        </p:nvPicPr>
        <p:blipFill>
          <a:blip r:embed="rId3"/>
          <a:stretch>
            <a:fillRect/>
          </a:stretch>
        </p:blipFill>
        <p:spPr>
          <a:xfrm>
            <a:off x="6277561" y="2248234"/>
            <a:ext cx="4985171" cy="3396975"/>
          </a:xfrm>
          <a:prstGeom prst="rect">
            <a:avLst/>
          </a:prstGeom>
        </p:spPr>
      </p:pic>
      <p:sp>
        <p:nvSpPr>
          <p:cNvPr id="9" name="Rectangle 8"/>
          <p:cNvSpPr/>
          <p:nvPr/>
        </p:nvSpPr>
        <p:spPr>
          <a:xfrm>
            <a:off x="8188072" y="1927420"/>
            <a:ext cx="1611339" cy="523220"/>
          </a:xfrm>
          <a:prstGeom prst="rect">
            <a:avLst/>
          </a:prstGeom>
        </p:spPr>
        <p:txBody>
          <a:bodyPr wrap="none">
            <a:spAutoFit/>
          </a:bodyPr>
          <a:lstStyle/>
          <a:p>
            <a:r>
              <a:rPr lang="en-US" sz="2800"/>
              <a:t>In barplot</a:t>
            </a:r>
          </a:p>
        </p:txBody>
      </p:sp>
      <p:grpSp>
        <p:nvGrpSpPr>
          <p:cNvPr id="13" name="Group 12"/>
          <p:cNvGrpSpPr/>
          <p:nvPr/>
        </p:nvGrpSpPr>
        <p:grpSpPr>
          <a:xfrm>
            <a:off x="1639453" y="2450640"/>
            <a:ext cx="3851938" cy="2537920"/>
            <a:chOff x="2071342" y="3375200"/>
            <a:chExt cx="2536139" cy="1632463"/>
          </a:xfrm>
        </p:grpSpPr>
        <p:pic>
          <p:nvPicPr>
            <p:cNvPr id="3" name="Picture 2"/>
            <p:cNvPicPr>
              <a:picLocks noChangeAspect="1"/>
            </p:cNvPicPr>
            <p:nvPr/>
          </p:nvPicPr>
          <p:blipFill>
            <a:blip r:embed="rId4"/>
            <a:stretch>
              <a:fillRect/>
            </a:stretch>
          </p:blipFill>
          <p:spPr>
            <a:xfrm>
              <a:off x="2071342" y="3405751"/>
              <a:ext cx="819150" cy="638175"/>
            </a:xfrm>
            <a:prstGeom prst="rect">
              <a:avLst/>
            </a:prstGeom>
          </p:spPr>
        </p:pic>
        <p:pic>
          <p:nvPicPr>
            <p:cNvPr id="5" name="Picture 4"/>
            <p:cNvPicPr>
              <a:picLocks noChangeAspect="1"/>
            </p:cNvPicPr>
            <p:nvPr/>
          </p:nvPicPr>
          <p:blipFill>
            <a:blip r:embed="rId5"/>
            <a:stretch>
              <a:fillRect/>
            </a:stretch>
          </p:blipFill>
          <p:spPr>
            <a:xfrm>
              <a:off x="2920971" y="3405751"/>
              <a:ext cx="714375" cy="657225"/>
            </a:xfrm>
            <a:prstGeom prst="rect">
              <a:avLst/>
            </a:prstGeom>
          </p:spPr>
        </p:pic>
        <p:pic>
          <p:nvPicPr>
            <p:cNvPr id="10" name="Picture 9"/>
            <p:cNvPicPr>
              <a:picLocks noChangeAspect="1"/>
            </p:cNvPicPr>
            <p:nvPr/>
          </p:nvPicPr>
          <p:blipFill>
            <a:blip r:embed="rId6"/>
            <a:stretch>
              <a:fillRect/>
            </a:stretch>
          </p:blipFill>
          <p:spPr>
            <a:xfrm>
              <a:off x="3797856" y="3375200"/>
              <a:ext cx="809625" cy="742950"/>
            </a:xfrm>
            <a:prstGeom prst="rect">
              <a:avLst/>
            </a:prstGeom>
          </p:spPr>
        </p:pic>
        <p:pic>
          <p:nvPicPr>
            <p:cNvPr id="11" name="Picture 10"/>
            <p:cNvPicPr>
              <a:picLocks noChangeAspect="1"/>
            </p:cNvPicPr>
            <p:nvPr/>
          </p:nvPicPr>
          <p:blipFill>
            <a:blip r:embed="rId7"/>
            <a:stretch>
              <a:fillRect/>
            </a:stretch>
          </p:blipFill>
          <p:spPr>
            <a:xfrm>
              <a:off x="2392333" y="4252402"/>
              <a:ext cx="885825" cy="742950"/>
            </a:xfrm>
            <a:prstGeom prst="rect">
              <a:avLst/>
            </a:prstGeom>
          </p:spPr>
        </p:pic>
        <p:pic>
          <p:nvPicPr>
            <p:cNvPr id="12" name="Picture 11"/>
            <p:cNvPicPr>
              <a:picLocks noChangeAspect="1"/>
            </p:cNvPicPr>
            <p:nvPr/>
          </p:nvPicPr>
          <p:blipFill>
            <a:blip r:embed="rId8"/>
            <a:stretch>
              <a:fillRect/>
            </a:stretch>
          </p:blipFill>
          <p:spPr>
            <a:xfrm>
              <a:off x="3402568" y="4226613"/>
              <a:ext cx="800100" cy="781050"/>
            </a:xfrm>
            <a:prstGeom prst="rect">
              <a:avLst/>
            </a:prstGeom>
          </p:spPr>
        </p:pic>
      </p:grpSp>
      <p:sp>
        <p:nvSpPr>
          <p:cNvPr id="6" name="Right Arrow 5"/>
          <p:cNvSpPr/>
          <p:nvPr/>
        </p:nvSpPr>
        <p:spPr>
          <a:xfrm>
            <a:off x="1066698" y="4988560"/>
            <a:ext cx="487527" cy="44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54226" y="4918427"/>
            <a:ext cx="4896816" cy="1384995"/>
          </a:xfrm>
          <a:prstGeom prst="rect">
            <a:avLst/>
          </a:prstGeom>
        </p:spPr>
        <p:txBody>
          <a:bodyPr wrap="square">
            <a:spAutoFit/>
          </a:bodyPr>
          <a:lstStyle/>
          <a:p>
            <a:pPr marL="457200" indent="-457200">
              <a:buFont typeface="Arial" panose="020B0604020202020204" pitchFamily="34" charset="0"/>
              <a:buChar char="•"/>
            </a:pPr>
            <a:r>
              <a:rPr lang="en-US" sz="2800"/>
              <a:t>Used with a scaling factor</a:t>
            </a:r>
          </a:p>
          <a:p>
            <a:pPr marL="457200" indent="-457200">
              <a:buFont typeface="Arial" panose="020B0604020202020204" pitchFamily="34" charset="0"/>
              <a:buChar char="•"/>
            </a:pPr>
            <a:r>
              <a:rPr lang="en-US" sz="2800"/>
              <a:t>Attention usually goes to the biggest and the smallest</a:t>
            </a:r>
          </a:p>
        </p:txBody>
      </p:sp>
    </p:spTree>
    <p:extLst>
      <p:ext uri="{BB962C8B-B14F-4D97-AF65-F5344CB8AC3E}">
        <p14:creationId xmlns:p14="http://schemas.microsoft.com/office/powerpoint/2010/main" val="1388338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FEAA73-D648-4A2A-B601-8A433C0EAA8D}"/>
              </a:ext>
            </a:extLst>
          </p:cNvPr>
          <p:cNvPicPr>
            <a:picLocks noChangeAspect="1"/>
          </p:cNvPicPr>
          <p:nvPr/>
        </p:nvPicPr>
        <p:blipFill>
          <a:blip r:embed="rId3"/>
          <a:stretch>
            <a:fillRect/>
          </a:stretch>
        </p:blipFill>
        <p:spPr>
          <a:xfrm>
            <a:off x="6643483" y="1142226"/>
            <a:ext cx="5476018" cy="4989632"/>
          </a:xfrm>
          <a:prstGeom prst="rect">
            <a:avLst/>
          </a:prstGeom>
        </p:spPr>
      </p:pic>
      <p:sp>
        <p:nvSpPr>
          <p:cNvPr id="6" name="Rectangle 5">
            <a:extLst>
              <a:ext uri="{FF2B5EF4-FFF2-40B4-BE49-F238E27FC236}">
                <a16:creationId xmlns:a16="http://schemas.microsoft.com/office/drawing/2014/main" id="{6A78E0A5-DF47-4AF7-8D84-DC336C424275}"/>
              </a:ext>
            </a:extLst>
          </p:cNvPr>
          <p:cNvSpPr/>
          <p:nvPr/>
        </p:nvSpPr>
        <p:spPr>
          <a:xfrm>
            <a:off x="10129854" y="6425649"/>
            <a:ext cx="1989647" cy="369332"/>
          </a:xfrm>
          <a:prstGeom prst="rect">
            <a:avLst/>
          </a:prstGeom>
        </p:spPr>
        <p:txBody>
          <a:bodyPr wrap="none">
            <a:spAutoFit/>
          </a:bodyPr>
          <a:lstStyle/>
          <a:p>
            <a:r>
              <a:rPr lang="en-US" dirty="0"/>
              <a:t>Datavizproject.com</a:t>
            </a:r>
          </a:p>
        </p:txBody>
      </p:sp>
      <p:sp>
        <p:nvSpPr>
          <p:cNvPr id="8" name="Rectangle 7"/>
          <p:cNvSpPr/>
          <p:nvPr/>
        </p:nvSpPr>
        <p:spPr>
          <a:xfrm>
            <a:off x="6881817" y="1158782"/>
            <a:ext cx="3731942" cy="722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4D887-3EAD-4FD8-B159-401092B74B16}"/>
              </a:ext>
            </a:extLst>
          </p:cNvPr>
          <p:cNvSpPr>
            <a:spLocks noGrp="1"/>
          </p:cNvSpPr>
          <p:nvPr>
            <p:ph type="title"/>
          </p:nvPr>
        </p:nvSpPr>
        <p:spPr>
          <a:xfrm>
            <a:off x="0" y="6393"/>
            <a:ext cx="12192000" cy="1325563"/>
          </a:xfrm>
        </p:spPr>
        <p:txBody>
          <a:bodyPr/>
          <a:lstStyle/>
          <a:p>
            <a:r>
              <a:rPr lang="en-US"/>
              <a:t>Lollipop to start at 0 while highlighting endpoints </a:t>
            </a:r>
            <a:endParaRPr lang="en-US" dirty="0"/>
          </a:p>
        </p:txBody>
      </p:sp>
      <p:sp>
        <p:nvSpPr>
          <p:cNvPr id="7" name="TextBox 6">
            <a:extLst>
              <a:ext uri="{FF2B5EF4-FFF2-40B4-BE49-F238E27FC236}">
                <a16:creationId xmlns:a16="http://schemas.microsoft.com/office/drawing/2014/main" id="{A298AEF2-97BB-4E08-AB00-0BEC3430BD9A}"/>
              </a:ext>
            </a:extLst>
          </p:cNvPr>
          <p:cNvSpPr txBox="1"/>
          <p:nvPr/>
        </p:nvSpPr>
        <p:spPr>
          <a:xfrm>
            <a:off x="138040" y="1741848"/>
            <a:ext cx="6872361" cy="4401205"/>
          </a:xfrm>
          <a:prstGeom prst="rect">
            <a:avLst/>
          </a:prstGeom>
          <a:noFill/>
        </p:spPr>
        <p:txBody>
          <a:bodyPr wrap="square" rtlCol="0">
            <a:spAutoFit/>
          </a:bodyPr>
          <a:lstStyle/>
          <a:p>
            <a:r>
              <a:rPr lang="en-US" sz="2800"/>
              <a:t>Lollipop (=a line and a dot) combines the advantages of </a:t>
            </a:r>
          </a:p>
          <a:p>
            <a:pPr marL="342900" indent="-342900">
              <a:buFont typeface="Arial" panose="020B0604020202020204" pitchFamily="34" charset="0"/>
              <a:buChar char="•"/>
            </a:pPr>
            <a:r>
              <a:rPr lang="en-US" sz="2800"/>
              <a:t>Box: direct representation easily perceived</a:t>
            </a:r>
          </a:p>
          <a:p>
            <a:pPr marL="342900" indent="-342900">
              <a:buFont typeface="Arial" panose="020B0604020202020204" pitchFamily="34" charset="0"/>
              <a:buChar char="•"/>
            </a:pPr>
            <a:r>
              <a:rPr lang="en-US" sz="2800"/>
              <a:t>Dot: flexible for radical changes in a wider range </a:t>
            </a:r>
          </a:p>
          <a:p>
            <a:r>
              <a:rPr lang="en-US" sz="2800"/>
              <a:t>e.g. a large set of tall columns not intimidating</a:t>
            </a:r>
          </a:p>
          <a:p>
            <a:r>
              <a:rPr lang="en-US" sz="2800"/>
              <a:t> </a:t>
            </a:r>
          </a:p>
          <a:p>
            <a:r>
              <a:rPr lang="en-US" sz="2800"/>
              <a:t>but with inherent inaccuracies due to</a:t>
            </a:r>
          </a:p>
          <a:p>
            <a:pPr marL="457200" indent="-457200">
              <a:buFont typeface="Arial" panose="020B0604020202020204" pitchFamily="34" charset="0"/>
              <a:buChar char="•"/>
            </a:pPr>
            <a:r>
              <a:rPr lang="en-US" sz="2800"/>
              <a:t>The location of the center </a:t>
            </a:r>
          </a:p>
          <a:p>
            <a:pPr marL="457200" indent="-457200">
              <a:buFont typeface="Arial" panose="020B0604020202020204" pitchFamily="34" charset="0"/>
              <a:buChar char="•"/>
            </a:pPr>
            <a:r>
              <a:rPr lang="en-US" sz="2800"/>
              <a:t>Half of the circle extending </a:t>
            </a:r>
          </a:p>
        </p:txBody>
      </p:sp>
    </p:spTree>
    <p:extLst>
      <p:ext uri="{BB962C8B-B14F-4D97-AF65-F5344CB8AC3E}">
        <p14:creationId xmlns:p14="http://schemas.microsoft.com/office/powerpoint/2010/main" val="4163611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428564" y="1051931"/>
            <a:ext cx="7326438" cy="5223363"/>
            <a:chOff x="4428564" y="756096"/>
            <a:chExt cx="7326438" cy="5223363"/>
          </a:xfrm>
        </p:grpSpPr>
        <p:pic>
          <p:nvPicPr>
            <p:cNvPr id="3" name="Picture 2">
              <a:extLst>
                <a:ext uri="{FF2B5EF4-FFF2-40B4-BE49-F238E27FC236}">
                  <a16:creationId xmlns:a16="http://schemas.microsoft.com/office/drawing/2014/main" id="{3C21E5C7-E6E7-479C-8E89-A3B399A3718A}"/>
                </a:ext>
              </a:extLst>
            </p:cNvPr>
            <p:cNvPicPr>
              <a:picLocks noChangeAspect="1"/>
            </p:cNvPicPr>
            <p:nvPr/>
          </p:nvPicPr>
          <p:blipFill>
            <a:blip r:embed="rId3"/>
            <a:stretch>
              <a:fillRect/>
            </a:stretch>
          </p:blipFill>
          <p:spPr>
            <a:xfrm>
              <a:off x="4428564" y="756096"/>
              <a:ext cx="7326438" cy="5143773"/>
            </a:xfrm>
            <a:prstGeom prst="rect">
              <a:avLst/>
            </a:prstGeom>
          </p:spPr>
        </p:pic>
        <p:sp>
          <p:nvSpPr>
            <p:cNvPr id="4" name="Rectangle 3"/>
            <p:cNvSpPr/>
            <p:nvPr/>
          </p:nvSpPr>
          <p:spPr>
            <a:xfrm>
              <a:off x="7915835" y="5683624"/>
              <a:ext cx="941294" cy="295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14D887-3EAD-4FD8-B159-401092B74B16}"/>
              </a:ext>
            </a:extLst>
          </p:cNvPr>
          <p:cNvSpPr>
            <a:spLocks noGrp="1"/>
          </p:cNvSpPr>
          <p:nvPr>
            <p:ph type="title"/>
          </p:nvPr>
        </p:nvSpPr>
        <p:spPr>
          <a:xfrm>
            <a:off x="0" y="6393"/>
            <a:ext cx="12192000" cy="1325563"/>
          </a:xfrm>
        </p:spPr>
        <p:txBody>
          <a:bodyPr/>
          <a:lstStyle/>
          <a:p>
            <a:r>
              <a:rPr lang="en-US"/>
              <a:t>Lollipop to start at 0 while highlighting endpoints </a:t>
            </a:r>
            <a:endParaRPr lang="en-US" dirty="0"/>
          </a:p>
        </p:txBody>
      </p:sp>
      <p:sp>
        <p:nvSpPr>
          <p:cNvPr id="7" name="Rectangle 6">
            <a:extLst>
              <a:ext uri="{FF2B5EF4-FFF2-40B4-BE49-F238E27FC236}">
                <a16:creationId xmlns:a16="http://schemas.microsoft.com/office/drawing/2014/main" id="{FAB2082C-2432-4530-8486-F1B53776E56F}"/>
              </a:ext>
            </a:extLst>
          </p:cNvPr>
          <p:cNvSpPr/>
          <p:nvPr/>
        </p:nvSpPr>
        <p:spPr>
          <a:xfrm>
            <a:off x="6472518" y="6211669"/>
            <a:ext cx="5601021" cy="646331"/>
          </a:xfrm>
          <a:prstGeom prst="rect">
            <a:avLst/>
          </a:prstGeom>
        </p:spPr>
        <p:txBody>
          <a:bodyPr wrap="square">
            <a:spAutoFit/>
          </a:bodyPr>
          <a:lstStyle/>
          <a:p>
            <a:r>
              <a:rPr lang="en-US"/>
              <a:t>Adapted from http</a:t>
            </a:r>
            <a:r>
              <a:rPr lang="en-US" dirty="0"/>
              <a:t>://www.sthda.com/english/articles/24-ggpubr-publication-ready-plots</a:t>
            </a:r>
          </a:p>
        </p:txBody>
      </p:sp>
      <p:sp>
        <p:nvSpPr>
          <p:cNvPr id="8" name="TextBox 7">
            <a:extLst>
              <a:ext uri="{FF2B5EF4-FFF2-40B4-BE49-F238E27FC236}">
                <a16:creationId xmlns:a16="http://schemas.microsoft.com/office/drawing/2014/main" id="{A298AEF2-97BB-4E08-AB00-0BEC3430BD9A}"/>
              </a:ext>
            </a:extLst>
          </p:cNvPr>
          <p:cNvSpPr txBox="1"/>
          <p:nvPr/>
        </p:nvSpPr>
        <p:spPr>
          <a:xfrm>
            <a:off x="138041" y="1741848"/>
            <a:ext cx="4523606" cy="2246769"/>
          </a:xfrm>
          <a:prstGeom prst="rect">
            <a:avLst/>
          </a:prstGeom>
          <a:noFill/>
        </p:spPr>
        <p:txBody>
          <a:bodyPr wrap="square" rtlCol="0">
            <a:spAutoFit/>
          </a:bodyPr>
          <a:lstStyle/>
          <a:p>
            <a:r>
              <a:rPr lang="en-US" sz="2800" dirty="0"/>
              <a:t>Lollipop (a line and a dot) without the inherent inaccuracies due to</a:t>
            </a:r>
          </a:p>
          <a:p>
            <a:pPr marL="457200" indent="-457200">
              <a:buFont typeface="Arial" panose="020B0604020202020204" pitchFamily="34" charset="0"/>
              <a:buChar char="•"/>
            </a:pPr>
            <a:r>
              <a:rPr lang="en-US" sz="2800" dirty="0"/>
              <a:t>Circle center imprecision</a:t>
            </a:r>
          </a:p>
          <a:p>
            <a:pPr marL="457200" indent="-457200">
              <a:buFont typeface="Arial" panose="020B0604020202020204" pitchFamily="34" charset="0"/>
              <a:buChar char="•"/>
            </a:pPr>
            <a:r>
              <a:rPr lang="en-US" sz="2800" dirty="0"/>
              <a:t>Important to sort</a:t>
            </a:r>
          </a:p>
        </p:txBody>
      </p:sp>
    </p:spTree>
    <p:extLst>
      <p:ext uri="{BB962C8B-B14F-4D97-AF65-F5344CB8AC3E}">
        <p14:creationId xmlns:p14="http://schemas.microsoft.com/office/powerpoint/2010/main" val="375966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3462" y="2888604"/>
            <a:ext cx="4838700" cy="3305175"/>
          </a:xfrm>
          <a:prstGeom prst="rect">
            <a:avLst/>
          </a:prstGeom>
        </p:spPr>
      </p:pic>
      <p:pic>
        <p:nvPicPr>
          <p:cNvPr id="6" name="Picture 5"/>
          <p:cNvPicPr>
            <a:picLocks noChangeAspect="1"/>
          </p:cNvPicPr>
          <p:nvPr/>
        </p:nvPicPr>
        <p:blipFill>
          <a:blip r:embed="rId4"/>
          <a:stretch>
            <a:fillRect/>
          </a:stretch>
        </p:blipFill>
        <p:spPr>
          <a:xfrm>
            <a:off x="5493275" y="2874565"/>
            <a:ext cx="5953125" cy="3305175"/>
          </a:xfrm>
          <a:prstGeom prst="rect">
            <a:avLst/>
          </a:prstGeom>
        </p:spPr>
      </p:pic>
      <p:sp>
        <p:nvSpPr>
          <p:cNvPr id="9" name="Title 1"/>
          <p:cNvSpPr txBox="1">
            <a:spLocks/>
          </p:cNvSpPr>
          <p:nvPr/>
        </p:nvSpPr>
        <p:spPr>
          <a:xfrm>
            <a:off x="955237" y="-76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Label lines directly</a:t>
            </a:r>
          </a:p>
        </p:txBody>
      </p:sp>
      <p:sp>
        <p:nvSpPr>
          <p:cNvPr id="11" name="Rectangle 10">
            <a:extLst>
              <a:ext uri="{FF2B5EF4-FFF2-40B4-BE49-F238E27FC236}">
                <a16:creationId xmlns:a16="http://schemas.microsoft.com/office/drawing/2014/main" id="{A52CF1D6-5FBE-458C-8E26-7CA9713B4915}"/>
              </a:ext>
            </a:extLst>
          </p:cNvPr>
          <p:cNvSpPr/>
          <p:nvPr/>
        </p:nvSpPr>
        <p:spPr>
          <a:xfrm>
            <a:off x="5331553" y="6488668"/>
            <a:ext cx="6904134" cy="369332"/>
          </a:xfrm>
          <a:prstGeom prst="rect">
            <a:avLst/>
          </a:prstGeom>
        </p:spPr>
        <p:txBody>
          <a:bodyPr wrap="none">
            <a:spAutoFit/>
          </a:bodyPr>
          <a:lstStyle/>
          <a:p>
            <a:r>
              <a:rPr lang="en-US"/>
              <a:t>Adapted from Fundamentals </a:t>
            </a:r>
            <a:r>
              <a:rPr lang="en-US" dirty="0"/>
              <a:t>of Data Visualization, Wilke, O’Reilly, 1</a:t>
            </a:r>
            <a:r>
              <a:rPr lang="en-US" baseline="30000" dirty="0"/>
              <a:t>st</a:t>
            </a:r>
            <a:r>
              <a:rPr lang="en-US" dirty="0"/>
              <a:t> Ed.</a:t>
            </a:r>
          </a:p>
        </p:txBody>
      </p:sp>
      <p:sp>
        <p:nvSpPr>
          <p:cNvPr id="12" name="TextBox 11">
            <a:extLst>
              <a:ext uri="{FF2B5EF4-FFF2-40B4-BE49-F238E27FC236}">
                <a16:creationId xmlns:a16="http://schemas.microsoft.com/office/drawing/2014/main" id="{A298AEF2-97BB-4E08-AB00-0BEC3430BD9A}"/>
              </a:ext>
            </a:extLst>
          </p:cNvPr>
          <p:cNvSpPr txBox="1"/>
          <p:nvPr/>
        </p:nvSpPr>
        <p:spPr>
          <a:xfrm>
            <a:off x="2447455" y="1289889"/>
            <a:ext cx="7531164" cy="1384995"/>
          </a:xfrm>
          <a:prstGeom prst="rect">
            <a:avLst/>
          </a:prstGeom>
          <a:noFill/>
        </p:spPr>
        <p:txBody>
          <a:bodyPr wrap="none" rtlCol="0">
            <a:spAutoFit/>
          </a:bodyPr>
          <a:lstStyle/>
          <a:p>
            <a:r>
              <a:rPr lang="en-US" sz="2800"/>
              <a:t>To avoid</a:t>
            </a:r>
          </a:p>
          <a:p>
            <a:pPr marL="342900" indent="-342900">
              <a:buFont typeface="Arial" panose="020B0604020202020204" pitchFamily="34" charset="0"/>
              <a:buChar char="•"/>
            </a:pPr>
            <a:r>
              <a:rPr lang="en-US" sz="2800"/>
              <a:t>Referencing a legend (legend locations can vary)</a:t>
            </a:r>
          </a:p>
          <a:p>
            <a:pPr marL="342900" indent="-342900">
              <a:buFont typeface="Arial" panose="020B0604020202020204" pitchFamily="34" charset="0"/>
              <a:buChar char="•"/>
            </a:pPr>
            <a:r>
              <a:rPr lang="en-US" sz="2800"/>
              <a:t>Obstructing signals</a:t>
            </a:r>
          </a:p>
        </p:txBody>
      </p:sp>
    </p:spTree>
    <p:extLst>
      <p:ext uri="{BB962C8B-B14F-4D97-AF65-F5344CB8AC3E}">
        <p14:creationId xmlns:p14="http://schemas.microsoft.com/office/powerpoint/2010/main" val="2154472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88870-BEA7-4E48-AE90-094AF8F46F0A}"/>
              </a:ext>
            </a:extLst>
          </p:cNvPr>
          <p:cNvPicPr>
            <a:picLocks noChangeAspect="1"/>
          </p:cNvPicPr>
          <p:nvPr/>
        </p:nvPicPr>
        <p:blipFill>
          <a:blip r:embed="rId3"/>
          <a:stretch>
            <a:fillRect/>
          </a:stretch>
        </p:blipFill>
        <p:spPr>
          <a:xfrm>
            <a:off x="4876800" y="1215679"/>
            <a:ext cx="6751834" cy="4752005"/>
          </a:xfrm>
          <a:prstGeom prst="rect">
            <a:avLst/>
          </a:prstGeom>
        </p:spPr>
      </p:pic>
      <p:sp>
        <p:nvSpPr>
          <p:cNvPr id="4" name="Rectangle 3">
            <a:extLst>
              <a:ext uri="{FF2B5EF4-FFF2-40B4-BE49-F238E27FC236}">
                <a16:creationId xmlns:a16="http://schemas.microsoft.com/office/drawing/2014/main" id="{092BB2AB-FA8D-4BE6-8D1A-83E7FF70512A}"/>
              </a:ext>
            </a:extLst>
          </p:cNvPr>
          <p:cNvSpPr/>
          <p:nvPr/>
        </p:nvSpPr>
        <p:spPr>
          <a:xfrm>
            <a:off x="6257365" y="5912593"/>
            <a:ext cx="5721073" cy="923330"/>
          </a:xfrm>
          <a:prstGeom prst="rect">
            <a:avLst/>
          </a:prstGeom>
        </p:spPr>
        <p:txBody>
          <a:bodyPr wrap="square">
            <a:spAutoFit/>
          </a:bodyPr>
          <a:lstStyle/>
          <a:p>
            <a:r>
              <a:rPr lang="en-US" dirty="0"/>
              <a:t>http://wp_media-prod.s3.amazonaws.com/app/uploads/2015/09/24113017/</a:t>
            </a:r>
            <a:r>
              <a:rPr lang="en-US" dirty="0" err="1"/>
              <a:t>Infographic_Design_Example_Digit.png</a:t>
            </a:r>
            <a:endParaRPr lang="en-US" dirty="0"/>
          </a:p>
        </p:txBody>
      </p:sp>
      <p:sp>
        <p:nvSpPr>
          <p:cNvPr id="9" name="Title 1">
            <a:extLst>
              <a:ext uri="{FF2B5EF4-FFF2-40B4-BE49-F238E27FC236}">
                <a16:creationId xmlns:a16="http://schemas.microsoft.com/office/drawing/2014/main" id="{948A4DF0-6E57-4949-BACE-904F3E5C2203}"/>
              </a:ext>
            </a:extLst>
          </p:cNvPr>
          <p:cNvSpPr>
            <a:spLocks noGrp="1"/>
          </p:cNvSpPr>
          <p:nvPr>
            <p:ph type="title"/>
          </p:nvPr>
        </p:nvSpPr>
        <p:spPr>
          <a:xfrm>
            <a:off x="838200" y="6661"/>
            <a:ext cx="10515600" cy="1325563"/>
          </a:xfrm>
        </p:spPr>
        <p:txBody>
          <a:bodyPr/>
          <a:lstStyle/>
          <a:p>
            <a:r>
              <a:rPr lang="en-US"/>
              <a:t>Distinguish points from lines in line graphs</a:t>
            </a:r>
            <a:endParaRPr lang="en-US" dirty="0"/>
          </a:p>
        </p:txBody>
      </p:sp>
      <p:sp>
        <p:nvSpPr>
          <p:cNvPr id="10" name="TextBox 9">
            <a:extLst>
              <a:ext uri="{FF2B5EF4-FFF2-40B4-BE49-F238E27FC236}">
                <a16:creationId xmlns:a16="http://schemas.microsoft.com/office/drawing/2014/main" id="{DC35FD89-E75E-464A-A3A1-82D2C7403EF4}"/>
              </a:ext>
            </a:extLst>
          </p:cNvPr>
          <p:cNvSpPr txBox="1"/>
          <p:nvPr/>
        </p:nvSpPr>
        <p:spPr>
          <a:xfrm>
            <a:off x="838200" y="1500091"/>
            <a:ext cx="3834284" cy="4832092"/>
          </a:xfrm>
          <a:prstGeom prst="rect">
            <a:avLst/>
          </a:prstGeom>
          <a:noFill/>
        </p:spPr>
        <p:txBody>
          <a:bodyPr wrap="square" rtlCol="0">
            <a:spAutoFit/>
          </a:bodyPr>
          <a:lstStyle/>
          <a:p>
            <a:r>
              <a:rPr lang="en-US" sz="2800" dirty="0"/>
              <a:t>Stylish lines can obstruct data points.</a:t>
            </a:r>
          </a:p>
          <a:p>
            <a:endParaRPr lang="en-US" sz="2800" dirty="0"/>
          </a:p>
          <a:p>
            <a:r>
              <a:rPr lang="en-US" sz="2800" dirty="0"/>
              <a:t>Which are real values?</a:t>
            </a:r>
          </a:p>
          <a:p>
            <a:endParaRPr lang="en-US" sz="2800" dirty="0"/>
          </a:p>
          <a:p>
            <a:r>
              <a:rPr lang="en-US" sz="2800" dirty="0"/>
              <a:t>Are all the datapoints indicated with dots?</a:t>
            </a:r>
          </a:p>
          <a:p>
            <a:endParaRPr lang="en-US" sz="2800" dirty="0"/>
          </a:p>
          <a:p>
            <a:r>
              <a:rPr lang="en-US" sz="2800" dirty="0"/>
              <a:t>Which values on the lines are just interpolations?</a:t>
            </a:r>
          </a:p>
        </p:txBody>
      </p:sp>
    </p:spTree>
    <p:extLst>
      <p:ext uri="{BB962C8B-B14F-4D97-AF65-F5344CB8AC3E}">
        <p14:creationId xmlns:p14="http://schemas.microsoft.com/office/powerpoint/2010/main" val="42429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C236-CB31-407D-BD41-725CC1E9055D}"/>
              </a:ext>
            </a:extLst>
          </p:cNvPr>
          <p:cNvSpPr>
            <a:spLocks noGrp="1"/>
          </p:cNvSpPr>
          <p:nvPr>
            <p:ph type="title"/>
          </p:nvPr>
        </p:nvSpPr>
        <p:spPr>
          <a:xfrm>
            <a:off x="838200" y="65198"/>
            <a:ext cx="10515600" cy="1325563"/>
          </a:xfrm>
        </p:spPr>
        <p:txBody>
          <a:bodyPr/>
          <a:lstStyle/>
          <a:p>
            <a:r>
              <a:rPr lang="en-US" dirty="0"/>
              <a:t>Radial </a:t>
            </a:r>
            <a:r>
              <a:rPr lang="en-US" dirty="0" err="1"/>
              <a:t>Barchart</a:t>
            </a:r>
            <a:endParaRPr lang="en-US" dirty="0"/>
          </a:p>
        </p:txBody>
      </p:sp>
      <p:pic>
        <p:nvPicPr>
          <p:cNvPr id="4" name="Picture 3">
            <a:extLst>
              <a:ext uri="{FF2B5EF4-FFF2-40B4-BE49-F238E27FC236}">
                <a16:creationId xmlns:a16="http://schemas.microsoft.com/office/drawing/2014/main" id="{96C9D081-0143-4008-8101-CF7FA8EE5E9A}"/>
              </a:ext>
            </a:extLst>
          </p:cNvPr>
          <p:cNvPicPr>
            <a:picLocks noChangeAspect="1"/>
          </p:cNvPicPr>
          <p:nvPr/>
        </p:nvPicPr>
        <p:blipFill>
          <a:blip r:embed="rId2"/>
          <a:stretch>
            <a:fillRect/>
          </a:stretch>
        </p:blipFill>
        <p:spPr>
          <a:xfrm>
            <a:off x="2179133" y="2338021"/>
            <a:ext cx="4386051" cy="4361130"/>
          </a:xfrm>
          <a:prstGeom prst="rect">
            <a:avLst/>
          </a:prstGeom>
        </p:spPr>
      </p:pic>
      <p:sp>
        <p:nvSpPr>
          <p:cNvPr id="5" name="TextBox 4">
            <a:extLst>
              <a:ext uri="{FF2B5EF4-FFF2-40B4-BE49-F238E27FC236}">
                <a16:creationId xmlns:a16="http://schemas.microsoft.com/office/drawing/2014/main" id="{3F04B56C-B343-4A50-8E5C-D9A1171B6478}"/>
              </a:ext>
            </a:extLst>
          </p:cNvPr>
          <p:cNvSpPr txBox="1"/>
          <p:nvPr/>
        </p:nvSpPr>
        <p:spPr>
          <a:xfrm>
            <a:off x="980049" y="1257731"/>
            <a:ext cx="6142066" cy="1200329"/>
          </a:xfrm>
          <a:prstGeom prst="rect">
            <a:avLst/>
          </a:prstGeom>
          <a:noFill/>
        </p:spPr>
        <p:txBody>
          <a:bodyPr wrap="none" rtlCol="0">
            <a:spAutoFit/>
          </a:bodyPr>
          <a:lstStyle/>
          <a:p>
            <a:r>
              <a:rPr lang="en-US" sz="2400" dirty="0" err="1"/>
              <a:t>Barchart</a:t>
            </a:r>
            <a:r>
              <a:rPr lang="en-US" sz="2400" dirty="0"/>
              <a:t> on radial axis</a:t>
            </a:r>
          </a:p>
          <a:p>
            <a:r>
              <a:rPr lang="en-US" sz="2400" dirty="0"/>
              <a:t>Pros: ?</a:t>
            </a:r>
          </a:p>
          <a:p>
            <a:r>
              <a:rPr lang="en-US" sz="2400" dirty="0"/>
              <a:t>Cons: deceptive</a:t>
            </a:r>
            <a:r>
              <a:rPr lang="en-US" sz="2400"/>
              <a:t>, probably </a:t>
            </a:r>
            <a:r>
              <a:rPr lang="en-US" sz="2400" dirty="0"/>
              <a:t>more difficult to read</a:t>
            </a:r>
          </a:p>
        </p:txBody>
      </p:sp>
      <p:sp>
        <p:nvSpPr>
          <p:cNvPr id="6" name="Rectangle 5">
            <a:extLst>
              <a:ext uri="{FF2B5EF4-FFF2-40B4-BE49-F238E27FC236}">
                <a16:creationId xmlns:a16="http://schemas.microsoft.com/office/drawing/2014/main" id="{91891C6A-911C-48C9-97F9-4D087A3A569F}"/>
              </a:ext>
            </a:extLst>
          </p:cNvPr>
          <p:cNvSpPr/>
          <p:nvPr/>
        </p:nvSpPr>
        <p:spPr>
          <a:xfrm>
            <a:off x="4788504" y="6493810"/>
            <a:ext cx="1989647" cy="369332"/>
          </a:xfrm>
          <a:prstGeom prst="rect">
            <a:avLst/>
          </a:prstGeom>
        </p:spPr>
        <p:txBody>
          <a:bodyPr wrap="none">
            <a:spAutoFit/>
          </a:bodyPr>
          <a:lstStyle/>
          <a:p>
            <a:r>
              <a:rPr lang="en-US" dirty="0"/>
              <a:t>Datavizproject.com</a:t>
            </a:r>
          </a:p>
        </p:txBody>
      </p:sp>
      <p:pic>
        <p:nvPicPr>
          <p:cNvPr id="8" name="Picture 7">
            <a:extLst>
              <a:ext uri="{FF2B5EF4-FFF2-40B4-BE49-F238E27FC236}">
                <a16:creationId xmlns:a16="http://schemas.microsoft.com/office/drawing/2014/main" id="{26C9BA85-0990-462B-A3A6-3AA5BAE45D44}"/>
              </a:ext>
            </a:extLst>
          </p:cNvPr>
          <p:cNvPicPr>
            <a:picLocks noChangeAspect="1"/>
          </p:cNvPicPr>
          <p:nvPr/>
        </p:nvPicPr>
        <p:blipFill>
          <a:blip r:embed="rId3"/>
          <a:stretch>
            <a:fillRect/>
          </a:stretch>
        </p:blipFill>
        <p:spPr>
          <a:xfrm>
            <a:off x="7219145" y="2269006"/>
            <a:ext cx="4386051" cy="4157134"/>
          </a:xfrm>
          <a:prstGeom prst="rect">
            <a:avLst/>
          </a:prstGeom>
        </p:spPr>
      </p:pic>
      <p:sp>
        <p:nvSpPr>
          <p:cNvPr id="9" name="Rectangle 8">
            <a:extLst>
              <a:ext uri="{FF2B5EF4-FFF2-40B4-BE49-F238E27FC236}">
                <a16:creationId xmlns:a16="http://schemas.microsoft.com/office/drawing/2014/main" id="{CC50F429-2A7F-4623-AF51-267284C639D3}"/>
              </a:ext>
            </a:extLst>
          </p:cNvPr>
          <p:cNvSpPr/>
          <p:nvPr/>
        </p:nvSpPr>
        <p:spPr>
          <a:xfrm>
            <a:off x="1732484" y="2421038"/>
            <a:ext cx="2630659" cy="262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376BFE-46F1-4067-B22D-1C29B22A1CAA}"/>
              </a:ext>
            </a:extLst>
          </p:cNvPr>
          <p:cNvSpPr/>
          <p:nvPr/>
        </p:nvSpPr>
        <p:spPr>
          <a:xfrm>
            <a:off x="7151272" y="6493810"/>
            <a:ext cx="5244513" cy="369332"/>
          </a:xfrm>
          <a:prstGeom prst="rect">
            <a:avLst/>
          </a:prstGeom>
        </p:spPr>
        <p:txBody>
          <a:bodyPr wrap="none">
            <a:spAutoFit/>
          </a:bodyPr>
          <a:lstStyle/>
          <a:p>
            <a:r>
              <a:rPr lang="en-US" dirty="0"/>
              <a:t>https://www.pinterest.dk/pin/504473595739909173/</a:t>
            </a:r>
          </a:p>
        </p:txBody>
      </p:sp>
    </p:spTree>
    <p:extLst>
      <p:ext uri="{BB962C8B-B14F-4D97-AF65-F5344CB8AC3E}">
        <p14:creationId xmlns:p14="http://schemas.microsoft.com/office/powerpoint/2010/main" val="3236073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F44B-0502-4048-92AB-CEFC4203E038}"/>
              </a:ext>
            </a:extLst>
          </p:cNvPr>
          <p:cNvSpPr>
            <a:spLocks noGrp="1"/>
          </p:cNvSpPr>
          <p:nvPr>
            <p:ph type="title"/>
          </p:nvPr>
        </p:nvSpPr>
        <p:spPr>
          <a:xfrm>
            <a:off x="429638" y="419354"/>
            <a:ext cx="10515600" cy="1325563"/>
          </a:xfrm>
        </p:spPr>
        <p:txBody>
          <a:bodyPr/>
          <a:lstStyle/>
          <a:p>
            <a:r>
              <a:rPr lang="en-US" dirty="0"/>
              <a:t>Radial </a:t>
            </a:r>
            <a:r>
              <a:rPr lang="en-US" dirty="0" err="1"/>
              <a:t>barchart</a:t>
            </a:r>
            <a:r>
              <a:rPr lang="en-US" dirty="0"/>
              <a:t> limitations</a:t>
            </a:r>
          </a:p>
        </p:txBody>
      </p:sp>
      <p:sp>
        <p:nvSpPr>
          <p:cNvPr id="3" name="Content Placeholder 2">
            <a:extLst>
              <a:ext uri="{FF2B5EF4-FFF2-40B4-BE49-F238E27FC236}">
                <a16:creationId xmlns:a16="http://schemas.microsoft.com/office/drawing/2014/main" id="{42910B28-E818-4841-91B0-92DEFE640C37}"/>
              </a:ext>
            </a:extLst>
          </p:cNvPr>
          <p:cNvSpPr>
            <a:spLocks noGrp="1"/>
          </p:cNvSpPr>
          <p:nvPr>
            <p:ph idx="1"/>
          </p:nvPr>
        </p:nvSpPr>
        <p:spPr>
          <a:xfrm>
            <a:off x="-50883" y="1864536"/>
            <a:ext cx="6827196" cy="4351338"/>
          </a:xfrm>
        </p:spPr>
        <p:txBody>
          <a:bodyPr/>
          <a:lstStyle/>
          <a:p>
            <a:r>
              <a:rPr lang="en-US" dirty="0"/>
              <a:t>The bars are on arcs of different radii!</a:t>
            </a:r>
          </a:p>
          <a:p>
            <a:r>
              <a:rPr lang="en-US" dirty="0"/>
              <a:t>So their lengths can’t be compared directly! Rescaling needed.</a:t>
            </a:r>
          </a:p>
          <a:p>
            <a:r>
              <a:rPr lang="en-US" dirty="0"/>
              <a:t>https://</a:t>
            </a:r>
            <a:r>
              <a:rPr lang="en-US" dirty="0" err="1"/>
              <a:t>www.data</a:t>
            </a:r>
            <a:r>
              <a:rPr lang="en-US" dirty="0"/>
              <a:t>-to-</a:t>
            </a:r>
            <a:r>
              <a:rPr lang="en-US" dirty="0" err="1"/>
              <a:t>viz.com</a:t>
            </a:r>
            <a:r>
              <a:rPr lang="en-US" dirty="0"/>
              <a:t>/caveat/</a:t>
            </a:r>
            <a:r>
              <a:rPr lang="en-US" dirty="0" err="1"/>
              <a:t>circular_barplot_accordeon.html</a:t>
            </a:r>
            <a:endParaRPr lang="en-US" dirty="0"/>
          </a:p>
        </p:txBody>
      </p:sp>
      <p:pic>
        <p:nvPicPr>
          <p:cNvPr id="4" name="Picture 3">
            <a:extLst>
              <a:ext uri="{FF2B5EF4-FFF2-40B4-BE49-F238E27FC236}">
                <a16:creationId xmlns:a16="http://schemas.microsoft.com/office/drawing/2014/main" id="{CE968713-1517-8E4A-B592-A46D6E6C7CE8}"/>
              </a:ext>
            </a:extLst>
          </p:cNvPr>
          <p:cNvPicPr>
            <a:picLocks noChangeAspect="1"/>
          </p:cNvPicPr>
          <p:nvPr/>
        </p:nvPicPr>
        <p:blipFill>
          <a:blip r:embed="rId3"/>
          <a:stretch>
            <a:fillRect/>
          </a:stretch>
        </p:blipFill>
        <p:spPr>
          <a:xfrm>
            <a:off x="6776313" y="0"/>
            <a:ext cx="5415687" cy="6858000"/>
          </a:xfrm>
          <a:prstGeom prst="rect">
            <a:avLst/>
          </a:prstGeom>
        </p:spPr>
      </p:pic>
    </p:spTree>
    <p:extLst>
      <p:ext uri="{BB962C8B-B14F-4D97-AF65-F5344CB8AC3E}">
        <p14:creationId xmlns:p14="http://schemas.microsoft.com/office/powerpoint/2010/main" val="350685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15895"/>
            <a:ext cx="12192000" cy="1325563"/>
          </a:xfrm>
        </p:spPr>
        <p:txBody>
          <a:bodyPr/>
          <a:lstStyle/>
          <a:p>
            <a:r>
              <a:rPr lang="en-US" dirty="0"/>
              <a:t>Tables </a:t>
            </a:r>
            <a:r>
              <a:rPr lang="en-US" i="1" dirty="0"/>
              <a:t>can</a:t>
            </a:r>
            <a:r>
              <a:rPr lang="en-US" dirty="0"/>
              <a:t> show multiple variables</a:t>
            </a:r>
          </a:p>
        </p:txBody>
      </p:sp>
      <p:graphicFrame>
        <p:nvGraphicFramePr>
          <p:cNvPr id="5" name="Table 4">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2644391015"/>
              </p:ext>
            </p:extLst>
          </p:nvPr>
        </p:nvGraphicFramePr>
        <p:xfrm>
          <a:off x="690005" y="2541541"/>
          <a:ext cx="5485407" cy="3199380"/>
        </p:xfrm>
        <a:graphic>
          <a:graphicData uri="http://schemas.openxmlformats.org/drawingml/2006/table">
            <a:tbl>
              <a:tblPr>
                <a:tableStyleId>{5C22544A-7EE6-4342-B048-85BDC9FD1C3A}</a:tableStyleId>
              </a:tblPr>
              <a:tblGrid>
                <a:gridCol w="446081">
                  <a:extLst>
                    <a:ext uri="{9D8B030D-6E8A-4147-A177-3AD203B41FA5}">
                      <a16:colId xmlns:a16="http://schemas.microsoft.com/office/drawing/2014/main" val="1644285060"/>
                    </a:ext>
                  </a:extLst>
                </a:gridCol>
                <a:gridCol w="2917071">
                  <a:extLst>
                    <a:ext uri="{9D8B030D-6E8A-4147-A177-3AD203B41FA5}">
                      <a16:colId xmlns:a16="http://schemas.microsoft.com/office/drawing/2014/main" val="3502117996"/>
                    </a:ext>
                  </a:extLst>
                </a:gridCol>
                <a:gridCol w="1394619">
                  <a:extLst>
                    <a:ext uri="{9D8B030D-6E8A-4147-A177-3AD203B41FA5}">
                      <a16:colId xmlns:a16="http://schemas.microsoft.com/office/drawing/2014/main" val="1365035527"/>
                    </a:ext>
                  </a:extLst>
                </a:gridCol>
                <a:gridCol w="727636">
                  <a:extLst>
                    <a:ext uri="{9D8B030D-6E8A-4147-A177-3AD203B41FA5}">
                      <a16:colId xmlns:a16="http://schemas.microsoft.com/office/drawing/2014/main" val="3096877303"/>
                    </a:ext>
                  </a:extLst>
                </a:gridCol>
              </a:tblGrid>
              <a:tr h="266615">
                <a:tc gridSpan="2">
                  <a:txBody>
                    <a:bodyPr/>
                    <a:lstStyle/>
                    <a:p>
                      <a:pPr algn="l" fontAlgn="b"/>
                      <a:r>
                        <a:rPr lang="en-US" sz="1600" u="none" strike="noStrike" dirty="0">
                          <a:effectLst/>
                        </a:rPr>
                        <a:t>Highest-grossing films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95553"/>
                  </a:ext>
                </a:extLst>
              </a:tr>
              <a:tr h="266615">
                <a:tc>
                  <a:txBody>
                    <a:bodyPr/>
                    <a:lstStyle/>
                    <a:p>
                      <a:pPr algn="l" fontAlgn="b"/>
                      <a:r>
                        <a:rPr lang="en-US" sz="1600" u="none" strike="noStrike" dirty="0">
                          <a:effectLst/>
                        </a:rPr>
                        <a:t>Rank</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Title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Gross income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a:effectLst/>
                        </a:rPr>
                        <a:t>Year</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3333325989"/>
                  </a:ext>
                </a:extLst>
              </a:tr>
              <a:tr h="266615">
                <a:tc>
                  <a:txBody>
                    <a:bodyPr/>
                    <a:lstStyle/>
                    <a:p>
                      <a:pPr algn="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Avengers: Endgame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$2,797,800,564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3468067973"/>
                  </a:ext>
                </a:extLst>
              </a:tr>
              <a:tr h="266615">
                <a:tc>
                  <a:txBody>
                    <a:bodyPr/>
                    <a:lstStyle/>
                    <a:p>
                      <a:pPr algn="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Avatar</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$2,789,679,794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2009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2132970490"/>
                  </a:ext>
                </a:extLst>
              </a:tr>
              <a:tr h="266615">
                <a:tc>
                  <a:txBody>
                    <a:bodyPr/>
                    <a:lstStyle/>
                    <a:p>
                      <a:pPr algn="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Titanic</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$2,187,463,944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1997</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2985166382"/>
                  </a:ext>
                </a:extLst>
              </a:tr>
              <a:tr h="266615">
                <a:tc>
                  <a:txBody>
                    <a:bodyPr/>
                    <a:lstStyle/>
                    <a:p>
                      <a:pPr algn="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Star Wars: The Force Awakens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$2,068,223,624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2662953483"/>
                  </a:ext>
                </a:extLst>
              </a:tr>
              <a:tr h="266615">
                <a:tc>
                  <a:txBody>
                    <a:bodyPr/>
                    <a:lstStyle/>
                    <a:p>
                      <a:pPr algn="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Avengers: Infinity War</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$2,048,359,754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2018</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1161270255"/>
                  </a:ext>
                </a:extLst>
              </a:tr>
              <a:tr h="266615">
                <a:tc>
                  <a:txBody>
                    <a:bodyPr/>
                    <a:lstStyle/>
                    <a:p>
                      <a:pPr algn="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Jurassic World</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$1,671,713,208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1379187120"/>
                  </a:ext>
                </a:extLst>
              </a:tr>
              <a:tr h="266615">
                <a:tc>
                  <a:txBody>
                    <a:bodyPr/>
                    <a:lstStyle/>
                    <a:p>
                      <a:pPr algn="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The Lion King film currently playing</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$1,654,637,574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2019</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3622299747"/>
                  </a:ext>
                </a:extLst>
              </a:tr>
              <a:tr h="266615">
                <a:tc>
                  <a:txBody>
                    <a:bodyPr/>
                    <a:lstStyle/>
                    <a:p>
                      <a:pPr algn="r" fontAlgn="b"/>
                      <a:r>
                        <a:rPr lang="en-US" sz="1600" u="none" strike="noStrike" dirty="0">
                          <a:effectLst/>
                        </a:rPr>
                        <a:t>8</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The Avengers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$1,518,812,988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2012</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1748985858"/>
                  </a:ext>
                </a:extLst>
              </a:tr>
              <a:tr h="266615">
                <a:tc>
                  <a:txBody>
                    <a:bodyPr/>
                    <a:lstStyle/>
                    <a:p>
                      <a:pPr algn="r" fontAlgn="b"/>
                      <a:r>
                        <a:rPr lang="en-US" sz="1600" u="none" strike="noStrike" dirty="0">
                          <a:effectLst/>
                        </a:rPr>
                        <a:t>9</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Furious 7</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$1,516,045,911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649107412"/>
                  </a:ext>
                </a:extLst>
              </a:tr>
              <a:tr h="266615">
                <a:tc>
                  <a:txBody>
                    <a:bodyPr/>
                    <a:lstStyle/>
                    <a:p>
                      <a:pPr algn="r" fontAlgn="b"/>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Avengers: Age of Ultron</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$1,405,403,694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extLst>
                  <a:ext uri="{0D108BD9-81ED-4DB2-BD59-A6C34878D82A}">
                    <a16:rowId xmlns:a16="http://schemas.microsoft.com/office/drawing/2014/main" val="2735781614"/>
                  </a:ext>
                </a:extLst>
              </a:tr>
            </a:tbl>
          </a:graphicData>
        </a:graphic>
      </p:graphicFrame>
      <p:graphicFrame>
        <p:nvGraphicFramePr>
          <p:cNvPr id="6" name="Chart 5">
            <a:extLst>
              <a:ext uri="{FF2B5EF4-FFF2-40B4-BE49-F238E27FC236}">
                <a16:creationId xmlns:a16="http://schemas.microsoft.com/office/drawing/2014/main" id="{ECA6B68B-A416-4D4A-A9B8-4A2D88E5F306}"/>
              </a:ext>
            </a:extLst>
          </p:cNvPr>
          <p:cNvGraphicFramePr>
            <a:graphicFrameLocks/>
          </p:cNvGraphicFramePr>
          <p:nvPr>
            <p:extLst>
              <p:ext uri="{D42A27DB-BD31-4B8C-83A1-F6EECF244321}">
                <p14:modId xmlns:p14="http://schemas.microsoft.com/office/powerpoint/2010/main" val="2196109583"/>
              </p:ext>
            </p:extLst>
          </p:nvPr>
        </p:nvGraphicFramePr>
        <p:xfrm>
          <a:off x="6203581" y="2254160"/>
          <a:ext cx="5383306" cy="3774141"/>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9">
            <a:extLst>
              <a:ext uri="{FF2B5EF4-FFF2-40B4-BE49-F238E27FC236}">
                <a16:creationId xmlns:a16="http://schemas.microsoft.com/office/drawing/2014/main" id="{85385CC6-670D-4D92-B91F-63F714AFE0E6}"/>
              </a:ext>
            </a:extLst>
          </p:cNvPr>
          <p:cNvSpPr>
            <a:spLocks noGrp="1"/>
          </p:cNvSpPr>
          <p:nvPr>
            <p:ph idx="1"/>
          </p:nvPr>
        </p:nvSpPr>
        <p:spPr>
          <a:xfrm>
            <a:off x="2906772" y="1341458"/>
            <a:ext cx="7787732" cy="1112825"/>
          </a:xfrm>
        </p:spPr>
        <p:txBody>
          <a:bodyPr>
            <a:normAutofit/>
          </a:bodyPr>
          <a:lstStyle/>
          <a:p>
            <a:r>
              <a:rPr lang="en-US" sz="2400" dirty="0"/>
              <a:t>E.g., if we’re interested in ranking, gross income, </a:t>
            </a:r>
            <a:r>
              <a:rPr lang="en-US" sz="2400" i="1" dirty="0"/>
              <a:t>and</a:t>
            </a:r>
            <a:r>
              <a:rPr lang="en-US" sz="2400" dirty="0"/>
              <a:t> year</a:t>
            </a:r>
          </a:p>
          <a:p>
            <a:r>
              <a:rPr lang="en-US" sz="2400" dirty="0"/>
              <a:t>An effective way to avoid 3D plotting</a:t>
            </a:r>
          </a:p>
        </p:txBody>
      </p:sp>
    </p:spTree>
    <p:extLst>
      <p:ext uri="{BB962C8B-B14F-4D97-AF65-F5344CB8AC3E}">
        <p14:creationId xmlns:p14="http://schemas.microsoft.com/office/powerpoint/2010/main" val="80047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82805" y="10150"/>
            <a:ext cx="10515600" cy="1325563"/>
          </a:xfrm>
        </p:spPr>
        <p:txBody>
          <a:bodyPr/>
          <a:lstStyle/>
          <a:p>
            <a:r>
              <a:rPr lang="en-US" dirty="0"/>
              <a:t>Tables when you have many categories</a:t>
            </a:r>
          </a:p>
        </p:txBody>
      </p:sp>
      <p:graphicFrame>
        <p:nvGraphicFramePr>
          <p:cNvPr id="31" name="Table 30">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2776480612"/>
              </p:ext>
            </p:extLst>
          </p:nvPr>
        </p:nvGraphicFramePr>
        <p:xfrm>
          <a:off x="341835" y="2152750"/>
          <a:ext cx="5485407" cy="3431208"/>
        </p:xfrm>
        <a:graphic>
          <a:graphicData uri="http://schemas.openxmlformats.org/drawingml/2006/table">
            <a:tbl>
              <a:tblPr>
                <a:tableStyleId>{5C22544A-7EE6-4342-B048-85BDC9FD1C3A}</a:tableStyleId>
              </a:tblPr>
              <a:tblGrid>
                <a:gridCol w="446081">
                  <a:extLst>
                    <a:ext uri="{9D8B030D-6E8A-4147-A177-3AD203B41FA5}">
                      <a16:colId xmlns:a16="http://schemas.microsoft.com/office/drawing/2014/main" val="1644285060"/>
                    </a:ext>
                  </a:extLst>
                </a:gridCol>
                <a:gridCol w="2917071">
                  <a:extLst>
                    <a:ext uri="{9D8B030D-6E8A-4147-A177-3AD203B41FA5}">
                      <a16:colId xmlns:a16="http://schemas.microsoft.com/office/drawing/2014/main" val="3502117996"/>
                    </a:ext>
                  </a:extLst>
                </a:gridCol>
                <a:gridCol w="1394619">
                  <a:extLst>
                    <a:ext uri="{9D8B030D-6E8A-4147-A177-3AD203B41FA5}">
                      <a16:colId xmlns:a16="http://schemas.microsoft.com/office/drawing/2014/main" val="1365035527"/>
                    </a:ext>
                  </a:extLst>
                </a:gridCol>
                <a:gridCol w="727636">
                  <a:extLst>
                    <a:ext uri="{9D8B030D-6E8A-4147-A177-3AD203B41FA5}">
                      <a16:colId xmlns:a16="http://schemas.microsoft.com/office/drawing/2014/main" val="3096877303"/>
                    </a:ext>
                  </a:extLst>
                </a:gridCol>
              </a:tblGrid>
              <a:tr h="285934">
                <a:tc gridSpan="2">
                  <a:txBody>
                    <a:bodyPr/>
                    <a:lstStyle/>
                    <a:p>
                      <a:pPr algn="l" fontAlgn="b"/>
                      <a:r>
                        <a:rPr lang="en-US" sz="1600" u="none" strike="noStrike" dirty="0">
                          <a:effectLst/>
                        </a:rPr>
                        <a:t>Highest-grossing films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95553"/>
                  </a:ext>
                </a:extLst>
              </a:tr>
              <a:tr h="285934">
                <a:tc>
                  <a:txBody>
                    <a:bodyPr/>
                    <a:lstStyle/>
                    <a:p>
                      <a:pPr algn="l" fontAlgn="b"/>
                      <a:r>
                        <a:rPr lang="en-US" sz="1600" u="none" strike="noStrike" dirty="0">
                          <a:effectLst/>
                        </a:rPr>
                        <a:t>Rank</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Title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u="none" strike="noStrike" dirty="0">
                          <a:effectLst/>
                        </a:rPr>
                        <a:t>Gross income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a:effectLst/>
                        </a:rPr>
                        <a:t>Year</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285934">
                <a:tc>
                  <a:txBody>
                    <a:bodyPr/>
                    <a:lstStyle/>
                    <a:p>
                      <a:pPr algn="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Avengers: Endgame</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$2,797,800,564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285934">
                <a:tc>
                  <a:txBody>
                    <a:bodyPr/>
                    <a:lstStyle/>
                    <a:p>
                      <a:pPr algn="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Avatar</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$2,789,679,794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2009</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285934">
                <a:tc>
                  <a:txBody>
                    <a:bodyPr/>
                    <a:lstStyle/>
                    <a:p>
                      <a:pPr algn="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Titanic</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a:effectLst/>
                        </a:rPr>
                        <a:t>$2,187,463,944 </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1997</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285934">
                <a:tc>
                  <a:txBody>
                    <a:bodyPr/>
                    <a:lstStyle/>
                    <a:p>
                      <a:pPr algn="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Star Wars: The Force Awakens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$2,068,223,624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285934">
                <a:tc>
                  <a:txBody>
                    <a:bodyPr/>
                    <a:lstStyle/>
                    <a:p>
                      <a:pPr algn="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Avengers: Infinity War</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$2,048,359,754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2018</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r h="285934">
                <a:tc>
                  <a:txBody>
                    <a:bodyPr/>
                    <a:lstStyle/>
                    <a:p>
                      <a:pPr algn="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Jurassic World</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$1,671,713,208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187120"/>
                  </a:ext>
                </a:extLst>
              </a:tr>
              <a:tr h="285934">
                <a:tc>
                  <a:txBody>
                    <a:bodyPr/>
                    <a:lstStyle/>
                    <a:p>
                      <a:pPr algn="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The Lion King film currently playing</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$1,654,637,574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2019</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2299747"/>
                  </a:ext>
                </a:extLst>
              </a:tr>
              <a:tr h="285934">
                <a:tc>
                  <a:txBody>
                    <a:bodyPr/>
                    <a:lstStyle/>
                    <a:p>
                      <a:pPr algn="r" fontAlgn="b"/>
                      <a:r>
                        <a:rPr lang="en-US" sz="1600" u="none" strike="noStrike" dirty="0">
                          <a:effectLst/>
                        </a:rPr>
                        <a:t>8</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The Avengers</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$1,518,812,988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a:effectLst/>
                        </a:rPr>
                        <a:t>2012</a:t>
                      </a:r>
                      <a:endParaRPr lang="en-US" sz="16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985858"/>
                  </a:ext>
                </a:extLst>
              </a:tr>
              <a:tr h="285934">
                <a:tc>
                  <a:txBody>
                    <a:bodyPr/>
                    <a:lstStyle/>
                    <a:p>
                      <a:pPr algn="r" fontAlgn="b"/>
                      <a:r>
                        <a:rPr lang="en-US" sz="1600" u="none" strike="noStrike" dirty="0">
                          <a:effectLst/>
                        </a:rPr>
                        <a:t>9</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Furious 7</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$1,516,045,911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107412"/>
                  </a:ext>
                </a:extLst>
              </a:tr>
              <a:tr h="285934">
                <a:tc>
                  <a:txBody>
                    <a:bodyPr/>
                    <a:lstStyle/>
                    <a:p>
                      <a:pPr algn="r" fontAlgn="b"/>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l" fontAlgn="b"/>
                      <a:r>
                        <a:rPr lang="en-US" sz="1600" u="none" strike="noStrike" dirty="0">
                          <a:effectLst/>
                        </a:rPr>
                        <a:t>Avengers: Age of Ultron</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u="none" strike="noStrike" dirty="0">
                          <a:effectLst/>
                        </a:rPr>
                        <a:t>$1,405,403,694 </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50000"/>
                      </a:srgbClr>
                    </a:solidFill>
                  </a:tcPr>
                </a:tc>
                <a:tc>
                  <a:txBody>
                    <a:bodyPr/>
                    <a:lstStyle/>
                    <a:p>
                      <a:pPr algn="r" fontAlgn="b"/>
                      <a:r>
                        <a:rPr lang="en-US" sz="1600" u="none" strike="noStrike" dirty="0">
                          <a:effectLst/>
                        </a:rPr>
                        <a:t>2015</a:t>
                      </a:r>
                      <a:endParaRPr lang="en-US" sz="16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5781614"/>
                  </a:ext>
                </a:extLst>
              </a:tr>
            </a:tbl>
          </a:graphicData>
        </a:graphic>
      </p:graphicFrame>
      <p:pic>
        <p:nvPicPr>
          <p:cNvPr id="5" name="Picture 4"/>
          <p:cNvPicPr>
            <a:picLocks noChangeAspect="1"/>
          </p:cNvPicPr>
          <p:nvPr/>
        </p:nvPicPr>
        <p:blipFill>
          <a:blip r:embed="rId3"/>
          <a:stretch>
            <a:fillRect/>
          </a:stretch>
        </p:blipFill>
        <p:spPr>
          <a:xfrm>
            <a:off x="6012437" y="2229123"/>
            <a:ext cx="5974354" cy="3354830"/>
          </a:xfrm>
          <a:prstGeom prst="rect">
            <a:avLst/>
          </a:prstGeom>
        </p:spPr>
      </p:pic>
      <p:sp>
        <p:nvSpPr>
          <p:cNvPr id="32" name="Content Placeholder 9">
            <a:extLst>
              <a:ext uri="{FF2B5EF4-FFF2-40B4-BE49-F238E27FC236}">
                <a16:creationId xmlns:a16="http://schemas.microsoft.com/office/drawing/2014/main" id="{85385CC6-670D-4D92-B91F-63F714AFE0E6}"/>
              </a:ext>
            </a:extLst>
          </p:cNvPr>
          <p:cNvSpPr>
            <a:spLocks noGrp="1"/>
          </p:cNvSpPr>
          <p:nvPr>
            <p:ph idx="1"/>
          </p:nvPr>
        </p:nvSpPr>
        <p:spPr>
          <a:xfrm>
            <a:off x="2986267" y="897147"/>
            <a:ext cx="7917522" cy="5578482"/>
          </a:xfrm>
        </p:spPr>
        <p:txBody>
          <a:bodyPr>
            <a:normAutofit lnSpcReduction="10000"/>
          </a:bodyPr>
          <a:lstStyle/>
          <a:p>
            <a:r>
              <a:rPr lang="en-US" sz="2400" dirty="0"/>
              <a:t>E.g., grouping by year</a:t>
            </a:r>
          </a:p>
          <a:p>
            <a:r>
              <a:rPr lang="en-US" sz="2400" dirty="0"/>
              <a:t>The table can’t do this quite as well as the </a:t>
            </a:r>
            <a:r>
              <a:rPr lang="en-US" sz="2400" dirty="0" err="1"/>
              <a:t>barplot</a:t>
            </a:r>
            <a:endParaRPr lang="en-US" sz="2400" dirty="0"/>
          </a:p>
          <a:p>
            <a:r>
              <a:rPr lang="en-US" sz="2400" dirty="0"/>
              <a:t>Too many labels/categories in the legend?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 </a:t>
            </a:r>
          </a:p>
          <a:p>
            <a:pPr marL="0" indent="0">
              <a:buNone/>
            </a:pPr>
            <a:r>
              <a:rPr lang="en-US" sz="2400" dirty="0"/>
              <a:t>Good for exploratory work on a small amount of data?</a:t>
            </a:r>
          </a:p>
          <a:p>
            <a:pPr marL="0" indent="0">
              <a:buNone/>
            </a:pPr>
            <a:endParaRPr lang="en-US" b="1" dirty="0"/>
          </a:p>
          <a:p>
            <a:endParaRPr lang="en-US" dirty="0"/>
          </a:p>
        </p:txBody>
      </p:sp>
    </p:spTree>
    <p:extLst>
      <p:ext uri="{BB962C8B-B14F-4D97-AF65-F5344CB8AC3E}">
        <p14:creationId xmlns:p14="http://schemas.microsoft.com/office/powerpoint/2010/main" val="219109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1353800" cy="1325563"/>
          </a:xfrm>
        </p:spPr>
        <p:txBody>
          <a:bodyPr/>
          <a:lstStyle/>
          <a:p>
            <a:r>
              <a:rPr lang="en-US" dirty="0"/>
              <a:t>What is a good table for presentation?</a:t>
            </a:r>
          </a:p>
        </p:txBody>
      </p:sp>
      <p:graphicFrame>
        <p:nvGraphicFramePr>
          <p:cNvPr id="6" name="Table 5">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2075418342"/>
              </p:ext>
            </p:extLst>
          </p:nvPr>
        </p:nvGraphicFramePr>
        <p:xfrm>
          <a:off x="79309" y="4352012"/>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2009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1997</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bl>
          </a:graphicData>
        </a:graphic>
      </p:graphicFrame>
      <p:graphicFrame>
        <p:nvGraphicFramePr>
          <p:cNvPr id="9" name="Table 8">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3720333926"/>
              </p:ext>
            </p:extLst>
          </p:nvPr>
        </p:nvGraphicFramePr>
        <p:xfrm>
          <a:off x="6377564" y="4352012"/>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sp>
        <p:nvSpPr>
          <p:cNvPr id="13" name="Rectangle 12"/>
          <p:cNvSpPr/>
          <p:nvPr/>
        </p:nvSpPr>
        <p:spPr>
          <a:xfrm>
            <a:off x="0" y="1508987"/>
            <a:ext cx="6096000" cy="461665"/>
          </a:xfrm>
          <a:prstGeom prst="rect">
            <a:avLst/>
          </a:prstGeom>
        </p:spPr>
        <p:txBody>
          <a:bodyPr wrap="square">
            <a:spAutoFit/>
          </a:bodyPr>
          <a:lstStyle/>
          <a:p>
            <a:r>
              <a:rPr lang="en-US" sz="2400" dirty="0"/>
              <a:t>In terms of maximizing data-ink ratio…</a:t>
            </a:r>
          </a:p>
        </p:txBody>
      </p:sp>
      <p:graphicFrame>
        <p:nvGraphicFramePr>
          <p:cNvPr id="4" name="Table 4">
            <a:extLst>
              <a:ext uri="{FF2B5EF4-FFF2-40B4-BE49-F238E27FC236}">
                <a16:creationId xmlns:a16="http://schemas.microsoft.com/office/drawing/2014/main" id="{8BC9C5B0-5AA4-4436-BB76-A03BB7864B6F}"/>
              </a:ext>
            </a:extLst>
          </p:cNvPr>
          <p:cNvGraphicFramePr>
            <a:graphicFrameLocks noGrp="1"/>
          </p:cNvGraphicFramePr>
          <p:nvPr>
            <p:extLst>
              <p:ext uri="{D42A27DB-BD31-4B8C-83A1-F6EECF244321}">
                <p14:modId xmlns:p14="http://schemas.microsoft.com/office/powerpoint/2010/main" val="2378666726"/>
              </p:ext>
            </p:extLst>
          </p:nvPr>
        </p:nvGraphicFramePr>
        <p:xfrm>
          <a:off x="79309" y="2208747"/>
          <a:ext cx="5792235" cy="1729008"/>
        </p:xfrm>
        <a:graphic>
          <a:graphicData uri="http://schemas.openxmlformats.org/drawingml/2006/table">
            <a:tbl>
              <a:tblPr firstRow="1" bandRow="1">
                <a:tableStyleId>{5C22544A-7EE6-4342-B048-85BDC9FD1C3A}</a:tableStyleId>
              </a:tblPr>
              <a:tblGrid>
                <a:gridCol w="504445">
                  <a:extLst>
                    <a:ext uri="{9D8B030D-6E8A-4147-A177-3AD203B41FA5}">
                      <a16:colId xmlns:a16="http://schemas.microsoft.com/office/drawing/2014/main" val="1146279741"/>
                    </a:ext>
                  </a:extLst>
                </a:gridCol>
                <a:gridCol w="2882096">
                  <a:extLst>
                    <a:ext uri="{9D8B030D-6E8A-4147-A177-3AD203B41FA5}">
                      <a16:colId xmlns:a16="http://schemas.microsoft.com/office/drawing/2014/main" val="531144385"/>
                    </a:ext>
                  </a:extLst>
                </a:gridCol>
                <a:gridCol w="1898248">
                  <a:extLst>
                    <a:ext uri="{9D8B030D-6E8A-4147-A177-3AD203B41FA5}">
                      <a16:colId xmlns:a16="http://schemas.microsoft.com/office/drawing/2014/main" val="2609145379"/>
                    </a:ext>
                  </a:extLst>
                </a:gridCol>
                <a:gridCol w="507446">
                  <a:extLst>
                    <a:ext uri="{9D8B030D-6E8A-4147-A177-3AD203B41FA5}">
                      <a16:colId xmlns:a16="http://schemas.microsoft.com/office/drawing/2014/main" val="656914625"/>
                    </a:ext>
                  </a:extLst>
                </a:gridCol>
              </a:tblGrid>
              <a:tr h="288168">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855493050"/>
                  </a:ext>
                </a:extLst>
              </a:tr>
              <a:tr h="288168">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393516971"/>
                  </a:ext>
                </a:extLst>
              </a:tr>
              <a:tr h="288168">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150898824"/>
                  </a:ext>
                </a:extLst>
              </a:tr>
              <a:tr h="288168">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697695670"/>
                  </a:ext>
                </a:extLst>
              </a:tr>
              <a:tr h="288168">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657866434"/>
                  </a:ext>
                </a:extLst>
              </a:tr>
              <a:tr h="288168">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343803113"/>
                  </a:ext>
                </a:extLst>
              </a:tr>
            </a:tbl>
          </a:graphicData>
        </a:graphic>
      </p:graphicFrame>
      <p:graphicFrame>
        <p:nvGraphicFramePr>
          <p:cNvPr id="14" name="Table 13">
            <a:extLst>
              <a:ext uri="{FF2B5EF4-FFF2-40B4-BE49-F238E27FC236}">
                <a16:creationId xmlns:a16="http://schemas.microsoft.com/office/drawing/2014/main" id="{705C5758-0D3F-4B7A-9645-9F9B64B2ED77}"/>
              </a:ext>
            </a:extLst>
          </p:cNvPr>
          <p:cNvGraphicFramePr>
            <a:graphicFrameLocks noGrp="1"/>
          </p:cNvGraphicFramePr>
          <p:nvPr>
            <p:extLst>
              <p:ext uri="{D42A27DB-BD31-4B8C-83A1-F6EECF244321}">
                <p14:modId xmlns:p14="http://schemas.microsoft.com/office/powerpoint/2010/main" val="2238496425"/>
              </p:ext>
            </p:extLst>
          </p:nvPr>
        </p:nvGraphicFramePr>
        <p:xfrm>
          <a:off x="6377564" y="2240766"/>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2015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bl>
          </a:graphicData>
        </a:graphic>
      </p:graphicFrame>
      <p:sp>
        <p:nvSpPr>
          <p:cNvPr id="5" name="Arrow: Right 4">
            <a:extLst>
              <a:ext uri="{FF2B5EF4-FFF2-40B4-BE49-F238E27FC236}">
                <a16:creationId xmlns:a16="http://schemas.microsoft.com/office/drawing/2014/main" id="{6DA6A433-2771-4030-98B8-00BD20F6189D}"/>
              </a:ext>
            </a:extLst>
          </p:cNvPr>
          <p:cNvSpPr/>
          <p:nvPr/>
        </p:nvSpPr>
        <p:spPr>
          <a:xfrm>
            <a:off x="6026550" y="2829950"/>
            <a:ext cx="224458" cy="671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F8D6AAE-A3A2-4538-B6C9-63D281621752}"/>
              </a:ext>
            </a:extLst>
          </p:cNvPr>
          <p:cNvSpPr/>
          <p:nvPr/>
        </p:nvSpPr>
        <p:spPr>
          <a:xfrm>
            <a:off x="6026550" y="4848831"/>
            <a:ext cx="224458" cy="671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320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1990560914"/>
              </p:ext>
            </p:extLst>
          </p:nvPr>
        </p:nvGraphicFramePr>
        <p:xfrm>
          <a:off x="6353644" y="4493416"/>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Gross income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graphicFrame>
        <p:nvGraphicFramePr>
          <p:cNvPr id="11" name="Table 10">
            <a:extLst>
              <a:ext uri="{FF2B5EF4-FFF2-40B4-BE49-F238E27FC236}">
                <a16:creationId xmlns:a16="http://schemas.microsoft.com/office/drawing/2014/main" id="{170B3558-4404-4647-8E01-1851E5AF3E9F}"/>
              </a:ext>
            </a:extLst>
          </p:cNvPr>
          <p:cNvGraphicFramePr>
            <a:graphicFrameLocks noGrp="1"/>
          </p:cNvGraphicFramePr>
          <p:nvPr>
            <p:extLst>
              <p:ext uri="{D42A27DB-BD31-4B8C-83A1-F6EECF244321}">
                <p14:modId xmlns:p14="http://schemas.microsoft.com/office/powerpoint/2010/main" val="3077122597"/>
              </p:ext>
            </p:extLst>
          </p:nvPr>
        </p:nvGraphicFramePr>
        <p:xfrm>
          <a:off x="81024" y="4537931"/>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Gross income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graphicFrame>
        <p:nvGraphicFramePr>
          <p:cNvPr id="12" name="Table 11">
            <a:extLst>
              <a:ext uri="{FF2B5EF4-FFF2-40B4-BE49-F238E27FC236}">
                <a16:creationId xmlns:a16="http://schemas.microsoft.com/office/drawing/2014/main" id="{E05934F5-6A12-40F4-97AC-18B5C085EF7A}"/>
              </a:ext>
            </a:extLst>
          </p:cNvPr>
          <p:cNvGraphicFramePr>
            <a:graphicFrameLocks noGrp="1"/>
          </p:cNvGraphicFramePr>
          <p:nvPr>
            <p:extLst>
              <p:ext uri="{D42A27DB-BD31-4B8C-83A1-F6EECF244321}">
                <p14:modId xmlns:p14="http://schemas.microsoft.com/office/powerpoint/2010/main" val="2844768418"/>
              </p:ext>
            </p:extLst>
          </p:nvPr>
        </p:nvGraphicFramePr>
        <p:xfrm>
          <a:off x="81024" y="2217208"/>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2009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1997</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bl>
          </a:graphicData>
        </a:graphic>
      </p:graphicFrame>
      <p:graphicFrame>
        <p:nvGraphicFramePr>
          <p:cNvPr id="14" name="Table 13">
            <a:extLst>
              <a:ext uri="{FF2B5EF4-FFF2-40B4-BE49-F238E27FC236}">
                <a16:creationId xmlns:a16="http://schemas.microsoft.com/office/drawing/2014/main" id="{AC302FAE-8569-417F-A66E-1FEB9F72032B}"/>
              </a:ext>
            </a:extLst>
          </p:cNvPr>
          <p:cNvGraphicFramePr>
            <a:graphicFrameLocks noGrp="1"/>
          </p:cNvGraphicFramePr>
          <p:nvPr>
            <p:extLst>
              <p:ext uri="{D42A27DB-BD31-4B8C-83A1-F6EECF244321}">
                <p14:modId xmlns:p14="http://schemas.microsoft.com/office/powerpoint/2010/main" val="1519370686"/>
              </p:ext>
            </p:extLst>
          </p:nvPr>
        </p:nvGraphicFramePr>
        <p:xfrm>
          <a:off x="6353644" y="2257182"/>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r"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sp>
        <p:nvSpPr>
          <p:cNvPr id="15" name="Arrow: Right 14">
            <a:extLst>
              <a:ext uri="{FF2B5EF4-FFF2-40B4-BE49-F238E27FC236}">
                <a16:creationId xmlns:a16="http://schemas.microsoft.com/office/drawing/2014/main" id="{A6F284B3-8323-4D91-98F0-7437089C908F}"/>
              </a:ext>
            </a:extLst>
          </p:cNvPr>
          <p:cNvSpPr/>
          <p:nvPr/>
        </p:nvSpPr>
        <p:spPr>
          <a:xfrm>
            <a:off x="6045843" y="2764797"/>
            <a:ext cx="224458" cy="671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DC9ED07-CBA6-4F46-8674-A665C2EFF5E1}"/>
              </a:ext>
            </a:extLst>
          </p:cNvPr>
          <p:cNvSpPr/>
          <p:nvPr/>
        </p:nvSpPr>
        <p:spPr>
          <a:xfrm>
            <a:off x="6045843" y="4783678"/>
            <a:ext cx="224458" cy="671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F2C88FC-1DB1-E006-6A0B-73B9D7DE6120}"/>
              </a:ext>
            </a:extLst>
          </p:cNvPr>
          <p:cNvSpPr txBox="1">
            <a:spLocks/>
          </p:cNvSpPr>
          <p:nvPr/>
        </p:nvSpPr>
        <p:spPr>
          <a:xfrm>
            <a:off x="0" y="0"/>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a good table for presentation?</a:t>
            </a:r>
          </a:p>
        </p:txBody>
      </p:sp>
      <p:sp>
        <p:nvSpPr>
          <p:cNvPr id="6" name="Rectangle 5">
            <a:extLst>
              <a:ext uri="{FF2B5EF4-FFF2-40B4-BE49-F238E27FC236}">
                <a16:creationId xmlns:a16="http://schemas.microsoft.com/office/drawing/2014/main" id="{EE360C57-BE00-ACDC-AD58-8D5C70F0190A}"/>
              </a:ext>
            </a:extLst>
          </p:cNvPr>
          <p:cNvSpPr/>
          <p:nvPr/>
        </p:nvSpPr>
        <p:spPr>
          <a:xfrm>
            <a:off x="0" y="1508987"/>
            <a:ext cx="6096000" cy="461665"/>
          </a:xfrm>
          <a:prstGeom prst="rect">
            <a:avLst/>
          </a:prstGeom>
        </p:spPr>
        <p:txBody>
          <a:bodyPr wrap="square">
            <a:spAutoFit/>
          </a:bodyPr>
          <a:lstStyle/>
          <a:p>
            <a:r>
              <a:rPr lang="en-US" sz="2400" dirty="0"/>
              <a:t>In terms of maximizing data-ink ratio…</a:t>
            </a:r>
          </a:p>
        </p:txBody>
      </p:sp>
    </p:spTree>
    <p:extLst>
      <p:ext uri="{BB962C8B-B14F-4D97-AF65-F5344CB8AC3E}">
        <p14:creationId xmlns:p14="http://schemas.microsoft.com/office/powerpoint/2010/main" val="242771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E4C3A54-68A0-4473-A28C-794400914554}"/>
              </a:ext>
            </a:extLst>
          </p:cNvPr>
          <p:cNvGraphicFramePr>
            <a:graphicFrameLocks noGrp="1"/>
          </p:cNvGraphicFramePr>
          <p:nvPr>
            <p:extLst>
              <p:ext uri="{D42A27DB-BD31-4B8C-83A1-F6EECF244321}">
                <p14:modId xmlns:p14="http://schemas.microsoft.com/office/powerpoint/2010/main" val="2343453117"/>
              </p:ext>
            </p:extLst>
          </p:nvPr>
        </p:nvGraphicFramePr>
        <p:xfrm>
          <a:off x="6353644" y="4182332"/>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l"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Gross income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2009</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1997</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a:effectLst/>
                        </a:rPr>
                        <a:t>2015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sp>
        <p:nvSpPr>
          <p:cNvPr id="13" name="Rectangle 12"/>
          <p:cNvSpPr/>
          <p:nvPr/>
        </p:nvSpPr>
        <p:spPr>
          <a:xfrm>
            <a:off x="0" y="1404053"/>
            <a:ext cx="9314481" cy="461665"/>
          </a:xfrm>
          <a:prstGeom prst="rect">
            <a:avLst/>
          </a:prstGeom>
        </p:spPr>
        <p:txBody>
          <a:bodyPr wrap="square">
            <a:spAutoFit/>
          </a:bodyPr>
          <a:lstStyle/>
          <a:p>
            <a:r>
              <a:rPr lang="en-US" sz="2400" dirty="0"/>
              <a:t>In terms of alignment of text/number/single character columns…</a:t>
            </a:r>
          </a:p>
        </p:txBody>
      </p:sp>
      <p:graphicFrame>
        <p:nvGraphicFramePr>
          <p:cNvPr id="11" name="Table 10">
            <a:extLst>
              <a:ext uri="{FF2B5EF4-FFF2-40B4-BE49-F238E27FC236}">
                <a16:creationId xmlns:a16="http://schemas.microsoft.com/office/drawing/2014/main" id="{170B3558-4404-4647-8E01-1851E5AF3E9F}"/>
              </a:ext>
            </a:extLst>
          </p:cNvPr>
          <p:cNvGraphicFramePr>
            <a:graphicFrameLocks noGrp="1"/>
          </p:cNvGraphicFramePr>
          <p:nvPr>
            <p:extLst>
              <p:ext uri="{D42A27DB-BD31-4B8C-83A1-F6EECF244321}">
                <p14:modId xmlns:p14="http://schemas.microsoft.com/office/powerpoint/2010/main" val="4261542943"/>
              </p:ext>
            </p:extLst>
          </p:nvPr>
        </p:nvGraphicFramePr>
        <p:xfrm>
          <a:off x="81024" y="4226847"/>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l"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Gross income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Year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2019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2009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1997</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graphicFrame>
        <p:nvGraphicFramePr>
          <p:cNvPr id="12" name="Table 11">
            <a:extLst>
              <a:ext uri="{FF2B5EF4-FFF2-40B4-BE49-F238E27FC236}">
                <a16:creationId xmlns:a16="http://schemas.microsoft.com/office/drawing/2014/main" id="{E05934F5-6A12-40F4-97AC-18B5C085EF7A}"/>
              </a:ext>
            </a:extLst>
          </p:cNvPr>
          <p:cNvGraphicFramePr>
            <a:graphicFrameLocks noGrp="1"/>
          </p:cNvGraphicFramePr>
          <p:nvPr>
            <p:extLst>
              <p:ext uri="{D42A27DB-BD31-4B8C-83A1-F6EECF244321}">
                <p14:modId xmlns:p14="http://schemas.microsoft.com/office/powerpoint/2010/main" val="1388076927"/>
              </p:ext>
            </p:extLst>
          </p:nvPr>
        </p:nvGraphicFramePr>
        <p:xfrm>
          <a:off x="81024" y="1906124"/>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l"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800" u="none" strike="noStrike" dirty="0">
                          <a:effectLst/>
                        </a:rPr>
                        <a:t>Year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3325989"/>
                  </a:ext>
                </a:extLst>
              </a:tr>
              <a:tr h="227106">
                <a:tc>
                  <a:txBody>
                    <a:bodyPr/>
                    <a:lstStyle/>
                    <a:p>
                      <a:pPr algn="l"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fontAlgn="b"/>
                      <a:r>
                        <a:rPr lang="en-US" sz="1800" u="none" strike="noStrike" dirty="0">
                          <a:effectLst/>
                        </a:rPr>
                        <a:t>2019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68067973"/>
                  </a:ext>
                </a:extLst>
              </a:tr>
              <a:tr h="227106">
                <a:tc>
                  <a:txBody>
                    <a:bodyPr/>
                    <a:lstStyle/>
                    <a:p>
                      <a:pPr algn="l"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fontAlgn="b"/>
                      <a:r>
                        <a:rPr lang="en-US" sz="1800" u="none" strike="noStrike" dirty="0">
                          <a:effectLst/>
                        </a:rPr>
                        <a:t>2009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32970490"/>
                  </a:ext>
                </a:extLst>
              </a:tr>
              <a:tr h="227106">
                <a:tc>
                  <a:txBody>
                    <a:bodyPr/>
                    <a:lstStyle/>
                    <a:p>
                      <a:pPr algn="l"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fontAlgn="b"/>
                      <a:r>
                        <a:rPr lang="en-US" sz="1800" u="none" strike="noStrike" dirty="0">
                          <a:effectLst/>
                        </a:rPr>
                        <a:t>1997</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85166382"/>
                  </a:ext>
                </a:extLst>
              </a:tr>
              <a:tr h="227106">
                <a:tc>
                  <a:txBody>
                    <a:bodyPr/>
                    <a:lstStyle/>
                    <a:p>
                      <a:pPr algn="l"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662953483"/>
                  </a:ext>
                </a:extLst>
              </a:tr>
              <a:tr h="227106">
                <a:tc>
                  <a:txBody>
                    <a:bodyPr/>
                    <a:lstStyle/>
                    <a:p>
                      <a:pPr algn="l"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61270255"/>
                  </a:ext>
                </a:extLst>
              </a:tr>
            </a:tbl>
          </a:graphicData>
        </a:graphic>
      </p:graphicFrame>
      <p:graphicFrame>
        <p:nvGraphicFramePr>
          <p:cNvPr id="14" name="Table 13">
            <a:extLst>
              <a:ext uri="{FF2B5EF4-FFF2-40B4-BE49-F238E27FC236}">
                <a16:creationId xmlns:a16="http://schemas.microsoft.com/office/drawing/2014/main" id="{AC302FAE-8569-417F-A66E-1FEB9F72032B}"/>
              </a:ext>
            </a:extLst>
          </p:cNvPr>
          <p:cNvGraphicFramePr>
            <a:graphicFrameLocks noGrp="1"/>
          </p:cNvGraphicFramePr>
          <p:nvPr>
            <p:extLst>
              <p:ext uri="{D42A27DB-BD31-4B8C-83A1-F6EECF244321}">
                <p14:modId xmlns:p14="http://schemas.microsoft.com/office/powerpoint/2010/main" val="243190567"/>
              </p:ext>
            </p:extLst>
          </p:nvPr>
        </p:nvGraphicFramePr>
        <p:xfrm>
          <a:off x="6353644" y="1946098"/>
          <a:ext cx="5757331" cy="1664970"/>
        </p:xfrm>
        <a:graphic>
          <a:graphicData uri="http://schemas.openxmlformats.org/drawingml/2006/table">
            <a:tbl>
              <a:tblPr>
                <a:tableStyleId>{5C22544A-7EE6-4342-B048-85BDC9FD1C3A}</a:tableStyleId>
              </a:tblPr>
              <a:tblGrid>
                <a:gridCol w="468195">
                  <a:extLst>
                    <a:ext uri="{9D8B030D-6E8A-4147-A177-3AD203B41FA5}">
                      <a16:colId xmlns:a16="http://schemas.microsoft.com/office/drawing/2014/main" val="1644285060"/>
                    </a:ext>
                  </a:extLst>
                </a:gridCol>
                <a:gridCol w="3061677">
                  <a:extLst>
                    <a:ext uri="{9D8B030D-6E8A-4147-A177-3AD203B41FA5}">
                      <a16:colId xmlns:a16="http://schemas.microsoft.com/office/drawing/2014/main" val="3502117996"/>
                    </a:ext>
                  </a:extLst>
                </a:gridCol>
                <a:gridCol w="1645896">
                  <a:extLst>
                    <a:ext uri="{9D8B030D-6E8A-4147-A177-3AD203B41FA5}">
                      <a16:colId xmlns:a16="http://schemas.microsoft.com/office/drawing/2014/main" val="1365035527"/>
                    </a:ext>
                  </a:extLst>
                </a:gridCol>
                <a:gridCol w="581563">
                  <a:extLst>
                    <a:ext uri="{9D8B030D-6E8A-4147-A177-3AD203B41FA5}">
                      <a16:colId xmlns:a16="http://schemas.microsoft.com/office/drawing/2014/main" val="3096877303"/>
                    </a:ext>
                  </a:extLst>
                </a:gridCol>
              </a:tblGrid>
              <a:tr h="227106">
                <a:tc>
                  <a:txBody>
                    <a:bodyPr/>
                    <a:lstStyle/>
                    <a:p>
                      <a:pPr algn="l" fontAlgn="b"/>
                      <a:r>
                        <a:rPr lang="en-US" sz="1800" u="none" strike="noStrike" dirty="0">
                          <a:effectLst/>
                        </a:rPr>
                        <a:t>Rank</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Title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Gross income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Year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3325989"/>
                  </a:ext>
                </a:extLst>
              </a:tr>
              <a:tr h="227106">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Avengers: Endgame</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2,797,800,564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2019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8067973"/>
                  </a:ext>
                </a:extLst>
              </a:tr>
              <a:tr h="227106">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Avatar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2,789,679,794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2009</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970490"/>
                  </a:ext>
                </a:extLst>
              </a:tr>
              <a:tr h="227106">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Titanic</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2,187,463,944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1997</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66382"/>
                  </a:ext>
                </a:extLst>
              </a:tr>
              <a:tr h="227106">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Star Wars: The Force Awakens</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2,068,223,624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2015</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953483"/>
                  </a:ext>
                </a:extLst>
              </a:tr>
              <a:tr h="227106">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Avengers: Infinity War</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800" u="none" strike="noStrike" dirty="0">
                          <a:effectLst/>
                        </a:rPr>
                        <a:t>2,048,359,754 </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u="none" strike="noStrike" dirty="0">
                          <a:effectLst/>
                        </a:rPr>
                        <a:t>2018</a:t>
                      </a:r>
                      <a:endParaRPr lang="en-US" sz="1800" b="0" i="0" u="none" strike="noStrike" dirty="0">
                        <a:solidFill>
                          <a:srgbClr val="000000"/>
                        </a:solidFill>
                        <a:effectLst/>
                        <a:latin typeface="Calibri" panose="020F0502020204030204" pitchFamily="34" charset="0"/>
                      </a:endParaRPr>
                    </a:p>
                  </a:txBody>
                  <a:tcPr marL="3175" marR="3175" marT="317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270255"/>
                  </a:ext>
                </a:extLst>
              </a:tr>
            </a:tbl>
          </a:graphicData>
        </a:graphic>
      </p:graphicFrame>
      <p:sp>
        <p:nvSpPr>
          <p:cNvPr id="5" name="Title 1">
            <a:extLst>
              <a:ext uri="{FF2B5EF4-FFF2-40B4-BE49-F238E27FC236}">
                <a16:creationId xmlns:a16="http://schemas.microsoft.com/office/drawing/2014/main" id="{0F829842-CD00-1A97-C055-4461746293DA}"/>
              </a:ext>
            </a:extLst>
          </p:cNvPr>
          <p:cNvSpPr txBox="1">
            <a:spLocks/>
          </p:cNvSpPr>
          <p:nvPr/>
        </p:nvSpPr>
        <p:spPr>
          <a:xfrm>
            <a:off x="0" y="0"/>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a good table for presentation?</a:t>
            </a:r>
          </a:p>
        </p:txBody>
      </p:sp>
    </p:spTree>
    <p:extLst>
      <p:ext uri="{BB962C8B-B14F-4D97-AF65-F5344CB8AC3E}">
        <p14:creationId xmlns:p14="http://schemas.microsoft.com/office/powerpoint/2010/main" val="3565996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22965</TotalTime>
  <Words>6062</Words>
  <Application>Microsoft Macintosh PowerPoint</Application>
  <PresentationFormat>Widescreen</PresentationFormat>
  <Paragraphs>1090</Paragraphs>
  <Slides>49</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Cambria Math</vt:lpstr>
      <vt:lpstr>Office Theme</vt:lpstr>
      <vt:lpstr>Visualizing Amounts</vt:lpstr>
      <vt:lpstr>Today we’ll discuss</vt:lpstr>
      <vt:lpstr>A table shows detailed information for a limited number of samples</vt:lpstr>
      <vt:lpstr>Tables can show exact values</vt:lpstr>
      <vt:lpstr>Tables can show multiple variables</vt:lpstr>
      <vt:lpstr>Tables when you have many categories</vt:lpstr>
      <vt:lpstr>What is a good table for presentation?</vt:lpstr>
      <vt:lpstr>PowerPoint Presentation</vt:lpstr>
      <vt:lpstr>PowerPoint Presentation</vt:lpstr>
      <vt:lpstr>What is a good table for presentation?</vt:lpstr>
      <vt:lpstr>Rule of thumb for good table presentation</vt:lpstr>
      <vt:lpstr>Rule of thumb for good table presentation</vt:lpstr>
      <vt:lpstr>Barplot to replace table with a particular focus</vt:lpstr>
      <vt:lpstr>Long labels?</vt:lpstr>
      <vt:lpstr>Multi-line labels?</vt:lpstr>
      <vt:lpstr>Tilted labels?</vt:lpstr>
      <vt:lpstr>Efficient figures make information readily accessible</vt:lpstr>
      <vt:lpstr>Sorting can improve efficiency</vt:lpstr>
      <vt:lpstr>Other considerations in using barcharts</vt:lpstr>
      <vt:lpstr>Sorting can be more efficient (not always)</vt:lpstr>
      <vt:lpstr>Barplot can visualize precise values</vt:lpstr>
      <vt:lpstr>Grouped barplots show values in multiple categories</vt:lpstr>
      <vt:lpstr>Grouped barplot visualize amount in multiple variables</vt:lpstr>
      <vt:lpstr>Stacked barplots visualize amount in multiple variables</vt:lpstr>
      <vt:lpstr>Stacked area chart can distort the trend</vt:lpstr>
      <vt:lpstr>Stacked area chart can distort the trend</vt:lpstr>
      <vt:lpstr>Barplots are assumed to start at zero</vt:lpstr>
      <vt:lpstr>Barplots are assumed to start at zero</vt:lpstr>
      <vt:lpstr>Line graphs show trends for amounts</vt:lpstr>
      <vt:lpstr>Include a zero baseline if possible</vt:lpstr>
      <vt:lpstr>If not possible, truncate the axis </vt:lpstr>
      <vt:lpstr>PowerPoint Presentation</vt:lpstr>
      <vt:lpstr>PowerPoint Presentation</vt:lpstr>
      <vt:lpstr>Bubble charts to visualize 3 dimensions</vt:lpstr>
      <vt:lpstr>Bubble charts to visualize amounts in 3 dimensions</vt:lpstr>
      <vt:lpstr>Bubble charts to visualize amounts in 3 dimensions</vt:lpstr>
      <vt:lpstr>Bubble charts to visualize amounts in 3 dimensions</vt:lpstr>
      <vt:lpstr>Bubble charts to visualize amounts in 3 dimensions</vt:lpstr>
      <vt:lpstr>Bubbles chart avoid representation in 3D</vt:lpstr>
      <vt:lpstr>Bubble chart can represent 3D</vt:lpstr>
      <vt:lpstr>Bubble size scaled in area</vt:lpstr>
      <vt:lpstr>Bubble size should be in area</vt:lpstr>
      <vt:lpstr>Bubble sizes difficult to compare</vt:lpstr>
      <vt:lpstr>Lollipop to start at 0 while highlighting endpoints </vt:lpstr>
      <vt:lpstr>Lollipop to start at 0 while highlighting endpoints </vt:lpstr>
      <vt:lpstr>PowerPoint Presentation</vt:lpstr>
      <vt:lpstr>Distinguish points from lines in line graphs</vt:lpstr>
      <vt:lpstr>Radial Barchart</vt:lpstr>
      <vt:lpstr>Radial barchart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Park, Hyun Jung</dc:creator>
  <cp:lastModifiedBy>Chernus, Jonathan M</cp:lastModifiedBy>
  <cp:revision>1195</cp:revision>
  <dcterms:created xsi:type="dcterms:W3CDTF">2019-11-05T18:36:53Z</dcterms:created>
  <dcterms:modified xsi:type="dcterms:W3CDTF">2025-01-23T17:53:12Z</dcterms:modified>
</cp:coreProperties>
</file>